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59" r:id="rId5"/>
    <p:sldId id="402" r:id="rId6"/>
    <p:sldId id="286" r:id="rId7"/>
    <p:sldId id="264" r:id="rId8"/>
    <p:sldId id="288" r:id="rId9"/>
    <p:sldId id="270" r:id="rId10"/>
    <p:sldId id="312" r:id="rId11"/>
    <p:sldId id="271" r:id="rId12"/>
    <p:sldId id="313" r:id="rId14"/>
    <p:sldId id="328" r:id="rId15"/>
    <p:sldId id="329" r:id="rId16"/>
    <p:sldId id="330" r:id="rId17"/>
    <p:sldId id="331" r:id="rId18"/>
    <p:sldId id="345" r:id="rId19"/>
    <p:sldId id="346" r:id="rId20"/>
    <p:sldId id="364" r:id="rId21"/>
    <p:sldId id="434" r:id="rId22"/>
    <p:sldId id="366" r:id="rId23"/>
    <p:sldId id="368" r:id="rId24"/>
    <p:sldId id="272" r:id="rId25"/>
    <p:sldId id="274" r:id="rId26"/>
    <p:sldId id="276" r:id="rId27"/>
    <p:sldId id="381" r:id="rId28"/>
    <p:sldId id="382" r:id="rId29"/>
    <p:sldId id="277" r:id="rId30"/>
    <p:sldId id="395" r:id="rId31"/>
    <p:sldId id="396" r:id="rId32"/>
    <p:sldId id="278" r:id="rId33"/>
    <p:sldId id="404" r:id="rId34"/>
    <p:sldId id="370" r:id="rId35"/>
    <p:sldId id="390" r:id="rId36"/>
    <p:sldId id="279" r:id="rId37"/>
    <p:sldId id="283" r:id="rId38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008"/>
        <p:guide pos="2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470" y="1143000"/>
            <a:ext cx="548506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tags" Target="../tags/tag2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tags" Target="../tags/tag3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tags" Target="../tags/tag4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6.jpeg"/><Relationship Id="rId1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27.0.0.1:5000/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953" y="2498852"/>
            <a:ext cx="6219762" cy="7683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sz="4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黑白图像上色</a:t>
            </a:r>
            <a:endParaRPr lang="en-US" sz="1100"/>
          </a:p>
        </p:txBody>
      </p:sp>
      <p:sp>
        <p:nvSpPr>
          <p:cNvPr id="3" name="文本框 2"/>
          <p:cNvSpPr txBox="1"/>
          <p:nvPr/>
        </p:nvSpPr>
        <p:spPr>
          <a:xfrm>
            <a:off x="6866255" y="3749675"/>
            <a:ext cx="2611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6"/>
                </a:solidFill>
              </a:rPr>
              <a:t>AI</a:t>
            </a:r>
            <a:r>
              <a:rPr lang="zh-CN" altLang="en-US" sz="2800">
                <a:solidFill>
                  <a:schemeClr val="accent6"/>
                </a:solidFill>
              </a:rPr>
              <a:t>项目实训大组</a:t>
            </a:r>
            <a:endParaRPr lang="zh-CN" altLang="en-US" sz="280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第一阶段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915035"/>
            <a:ext cx="3372485" cy="337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0540" y="4705350"/>
            <a:ext cx="284461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网络上查阅资料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4355" y="4705350"/>
            <a:ext cx="284461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下载论文阅读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572760" y="2385060"/>
            <a:ext cx="388620" cy="431800"/>
          </a:xfrm>
          <a:custGeom>
            <a:avLst/>
            <a:gdLst/>
            <a:ahLst/>
            <a:cxnLst/>
            <a:rect l="l" t="t" r="r" b="b"/>
            <a:pathLst>
              <a:path w="388620" h="431800">
                <a:moveTo>
                  <a:pt x="388620" y="323850"/>
                </a:moveTo>
                <a:lnTo>
                  <a:pt x="194310" y="431800"/>
                </a:lnTo>
                <a:lnTo>
                  <a:pt x="0" y="323850"/>
                </a:lnTo>
                <a:lnTo>
                  <a:pt x="0" y="107950"/>
                </a:lnTo>
                <a:lnTo>
                  <a:pt x="194310" y="0"/>
                </a:lnTo>
                <a:lnTo>
                  <a:pt x="388620" y="107950"/>
                </a:lnTo>
                <a:lnTo>
                  <a:pt x="388620" y="323850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914400"/>
            <a:ext cx="3372485" cy="3372485"/>
          </a:xfrm>
          <a:prstGeom prst="rect">
            <a:avLst/>
          </a:prstGeom>
        </p:spPr>
      </p:pic>
      <p:pic>
        <p:nvPicPr>
          <p:cNvPr id="15" name="图片 14" descr="QQ截图201912101519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1529080"/>
            <a:ext cx="2994025" cy="1701165"/>
          </a:xfrm>
          <a:prstGeom prst="rect">
            <a:avLst/>
          </a:prstGeom>
        </p:spPr>
      </p:pic>
      <p:pic>
        <p:nvPicPr>
          <p:cNvPr id="16" name="图片 15" descr="QQ截图201912101520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1529080"/>
            <a:ext cx="3009265" cy="1701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第一阶段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2494915" y="1569085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确定项目的大概工作流程以及以后的具体分工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238250" y="160147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6" name="Freeform 8"/>
          <p:cNvSpPr/>
          <p:nvPr/>
        </p:nvSpPr>
        <p:spPr>
          <a:xfrm>
            <a:off x="1238250" y="272097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8"/>
          <p:cNvSpPr/>
          <p:nvPr/>
        </p:nvSpPr>
        <p:spPr>
          <a:xfrm>
            <a:off x="1238250" y="393573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TextBox 9"/>
          <p:cNvSpPr txBox="1"/>
          <p:nvPr/>
        </p:nvSpPr>
        <p:spPr>
          <a:xfrm>
            <a:off x="2494915" y="2688590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了解对抗生成网络的具体实现步骤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494915" y="3903980"/>
            <a:ext cx="828040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分析网络的输入以及预测输出，即选择合适的颜色模型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5850255" y="5179695"/>
            <a:ext cx="3912870" cy="34607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完成用时情况：两周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第二阶段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2443480" y="1569085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学习老师分享的</a:t>
            </a: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对抗</a:t>
            </a: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生成网络模型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238250" y="160147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6" name="Freeform 8"/>
          <p:cNvSpPr/>
          <p:nvPr/>
        </p:nvSpPr>
        <p:spPr>
          <a:xfrm>
            <a:off x="1238250" y="272097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8"/>
          <p:cNvSpPr/>
          <p:nvPr/>
        </p:nvSpPr>
        <p:spPr>
          <a:xfrm>
            <a:off x="1238250" y="393573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TextBox 9"/>
          <p:cNvSpPr txBox="1"/>
          <p:nvPr/>
        </p:nvSpPr>
        <p:spPr>
          <a:xfrm>
            <a:off x="2443480" y="2689225"/>
            <a:ext cx="81572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确定该阶段明确的分工</a:t>
            </a:r>
            <a:r>
              <a:rPr lang="en-US" altLang="zh-CN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实现一个小型的对抗生成网络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443480" y="3903980"/>
            <a:ext cx="7513955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完成自己所分配的工作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 rot="16200000">
            <a:off x="7734300" y="1714500"/>
            <a:ext cx="2260600" cy="2511778"/>
          </a:xfrm>
          <a:custGeom>
            <a:avLst/>
            <a:gdLst/>
            <a:ahLst/>
            <a:cxnLst/>
            <a:rect l="l" t="t" r="r" b="b"/>
            <a:pathLst>
              <a:path w="2260600" h="2511778">
                <a:moveTo>
                  <a:pt x="2260600" y="1883833"/>
                </a:moveTo>
                <a:lnTo>
                  <a:pt x="1130300" y="2511778"/>
                </a:lnTo>
                <a:lnTo>
                  <a:pt x="0" y="1883833"/>
                </a:lnTo>
                <a:lnTo>
                  <a:pt x="0" y="627944"/>
                </a:lnTo>
                <a:lnTo>
                  <a:pt x="1130300" y="0"/>
                </a:lnTo>
                <a:lnTo>
                  <a:pt x="2260600" y="627944"/>
                </a:lnTo>
                <a:lnTo>
                  <a:pt x="2260600" y="188383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 rot="16200000">
            <a:off x="5676900" y="1714500"/>
            <a:ext cx="2260600" cy="2511778"/>
          </a:xfrm>
          <a:custGeom>
            <a:avLst/>
            <a:gdLst/>
            <a:ahLst/>
            <a:cxnLst/>
            <a:rect l="l" t="t" r="r" b="b"/>
            <a:pathLst>
              <a:path w="2260600" h="2511778">
                <a:moveTo>
                  <a:pt x="2260600" y="1883833"/>
                </a:moveTo>
                <a:lnTo>
                  <a:pt x="1130300" y="2511778"/>
                </a:lnTo>
                <a:lnTo>
                  <a:pt x="0" y="1883833"/>
                </a:lnTo>
                <a:lnTo>
                  <a:pt x="0" y="627944"/>
                </a:lnTo>
                <a:lnTo>
                  <a:pt x="1130300" y="0"/>
                </a:lnTo>
                <a:lnTo>
                  <a:pt x="2260600" y="627944"/>
                </a:lnTo>
                <a:lnTo>
                  <a:pt x="2260600" y="1883833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 rot="16200000">
            <a:off x="3606800" y="1727200"/>
            <a:ext cx="2260600" cy="2511778"/>
          </a:xfrm>
          <a:custGeom>
            <a:avLst/>
            <a:gdLst/>
            <a:ahLst/>
            <a:cxnLst/>
            <a:rect l="l" t="t" r="r" b="b"/>
            <a:pathLst>
              <a:path w="2260600" h="2511778">
                <a:moveTo>
                  <a:pt x="2260600" y="1883833"/>
                </a:moveTo>
                <a:lnTo>
                  <a:pt x="1130300" y="2511778"/>
                </a:lnTo>
                <a:lnTo>
                  <a:pt x="0" y="1883833"/>
                </a:lnTo>
                <a:lnTo>
                  <a:pt x="0" y="627944"/>
                </a:lnTo>
                <a:lnTo>
                  <a:pt x="1130300" y="0"/>
                </a:lnTo>
                <a:lnTo>
                  <a:pt x="2260600" y="627944"/>
                </a:lnTo>
                <a:lnTo>
                  <a:pt x="2260600" y="188383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2266950" y="513080"/>
            <a:ext cx="7000875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小型对抗生成网络的代码编写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 rot="16200000">
            <a:off x="1549400" y="1727200"/>
            <a:ext cx="2260600" cy="2511778"/>
          </a:xfrm>
          <a:custGeom>
            <a:avLst/>
            <a:gdLst/>
            <a:ahLst/>
            <a:cxnLst/>
            <a:rect l="l" t="t" r="r" b="b"/>
            <a:pathLst>
              <a:path w="2260600" h="2511778">
                <a:moveTo>
                  <a:pt x="2260600" y="1883833"/>
                </a:moveTo>
                <a:lnTo>
                  <a:pt x="1130300" y="2511778"/>
                </a:lnTo>
                <a:lnTo>
                  <a:pt x="0" y="1883833"/>
                </a:lnTo>
                <a:lnTo>
                  <a:pt x="0" y="627944"/>
                </a:lnTo>
                <a:lnTo>
                  <a:pt x="1130300" y="0"/>
                </a:lnTo>
                <a:lnTo>
                  <a:pt x="2260600" y="627944"/>
                </a:lnTo>
                <a:lnTo>
                  <a:pt x="2260600" y="1883833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68500" y="28067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图片预处理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3840" y="28067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生成器</a:t>
            </a:r>
            <a:r>
              <a:rPr lang="en-US" altLang="zh-CN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28067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判别器</a:t>
            </a:r>
            <a:r>
              <a:rPr lang="en-US" altLang="zh-CN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2300" y="28067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迭代过程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55800" y="4584700"/>
            <a:ext cx="1442085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张引硕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-10877550" y="3152775"/>
            <a:ext cx="9982200" cy="838200"/>
          </a:xfrm>
          <a:prstGeom prst="rightArrow">
            <a:avLst/>
          </a:prstGeom>
          <a:pattFill prst="pct25">
            <a:fgClr>
              <a:schemeClr val="tx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13200" y="4584700"/>
            <a:ext cx="1442085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高新月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3300" y="4584700"/>
            <a:ext cx="1442085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付春江</a:t>
            </a:r>
            <a:endParaRPr lang="zh-CN" alt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8140700" y="4584700"/>
            <a:ext cx="1442085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宋子豪</a:t>
            </a:r>
            <a:endParaRPr lang="zh-CN" altLang="en-US" sz="1100"/>
          </a:p>
        </p:txBody>
      </p:sp>
      <p:sp>
        <p:nvSpPr>
          <p:cNvPr id="20" name="文本框 19"/>
          <p:cNvSpPr txBox="1"/>
          <p:nvPr/>
        </p:nvSpPr>
        <p:spPr>
          <a:xfrm>
            <a:off x="-10302875" y="3347720"/>
            <a:ext cx="632841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风景图片数据的搜索和收集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4054475" y="3372485"/>
            <a:ext cx="1946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黄瑞如</a:t>
            </a:r>
            <a:endParaRPr lang="zh-CN" altLang="en-US" sz="20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1.035714 -0.002441 " pathEditMode="relative" rAng="0" ptsTypes="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" y="-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71 0.000000 L 1.058352 -0.002344 " pathEditMode="relative" rAng="0" ptsTypes="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" y="-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1.003956 -0.002441 " pathEditMode="relative" rAng="0" ptsTypes="">
                                      <p:cBhvr>
                                        <p:cTn id="6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9" grpId="1" animBg="1"/>
      <p:bldP spid="10" grpId="1"/>
      <p:bldP spid="14" grpId="1"/>
      <p:bldP spid="4" grpId="0" animBg="1"/>
      <p:bldP spid="11" grpId="0"/>
      <p:bldP spid="15" grpId="0"/>
      <p:bldP spid="4" grpId="1" animBg="1"/>
      <p:bldP spid="11" grpId="1"/>
      <p:bldP spid="15" grpId="1"/>
      <p:bldP spid="3" grpId="0" animBg="1"/>
      <p:bldP spid="12" grpId="0"/>
      <p:bldP spid="16" grpId="0"/>
      <p:bldP spid="2" grpId="0" animBg="1"/>
      <p:bldP spid="13" grpId="0"/>
      <p:bldP spid="17" grpId="0"/>
      <p:bldP spid="2" grpId="1" animBg="1"/>
      <p:bldP spid="13" grpId="1"/>
      <p:bldP spid="17" grpId="1"/>
      <p:bldP spid="19" grpId="0" animBg="1"/>
      <p:bldP spid="20" grpId="0"/>
      <p:bldP spid="23" grpId="0"/>
      <p:bldP spid="19" grpId="1" animBg="1"/>
      <p:bldP spid="20" grpId="1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QQ截图201912110838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370" y="1200785"/>
            <a:ext cx="6311900" cy="493331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部分代码展示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sz="1100"/>
          </a:p>
        </p:txBody>
      </p:sp>
      <p:pic>
        <p:nvPicPr>
          <p:cNvPr id="7" name="图片 6" descr="QQ图片201912110839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70" y="1200785"/>
            <a:ext cx="6311900" cy="49339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效果展示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1243330" y="1054100"/>
            <a:ext cx="4330700" cy="4811889"/>
          </a:xfrm>
          <a:custGeom>
            <a:avLst/>
            <a:gdLst/>
            <a:ahLst/>
            <a:cxnLst/>
            <a:rect l="l" t="t" r="r" b="b"/>
            <a:pathLst>
              <a:path w="4330700" h="4811889">
                <a:moveTo>
                  <a:pt x="4330700" y="3608917"/>
                </a:moveTo>
                <a:lnTo>
                  <a:pt x="2165350" y="4811889"/>
                </a:lnTo>
                <a:lnTo>
                  <a:pt x="0" y="3608917"/>
                </a:lnTo>
                <a:lnTo>
                  <a:pt x="0" y="1202972"/>
                </a:lnTo>
                <a:lnTo>
                  <a:pt x="2165350" y="0"/>
                </a:lnTo>
                <a:lnTo>
                  <a:pt x="4330700" y="1202972"/>
                </a:lnTo>
                <a:lnTo>
                  <a:pt x="4330700" y="3608917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8" name="Freeform 6"/>
          <p:cNvSpPr/>
          <p:nvPr/>
        </p:nvSpPr>
        <p:spPr>
          <a:xfrm>
            <a:off x="5842000" y="1054100"/>
            <a:ext cx="4330700" cy="4811889"/>
          </a:xfrm>
          <a:custGeom>
            <a:avLst/>
            <a:gdLst/>
            <a:ahLst/>
            <a:cxnLst/>
            <a:rect l="l" t="t" r="r" b="b"/>
            <a:pathLst>
              <a:path w="4330700" h="4811889">
                <a:moveTo>
                  <a:pt x="4330700" y="3608917"/>
                </a:moveTo>
                <a:lnTo>
                  <a:pt x="2165350" y="4811889"/>
                </a:lnTo>
                <a:lnTo>
                  <a:pt x="0" y="3608917"/>
                </a:lnTo>
                <a:lnTo>
                  <a:pt x="0" y="1202972"/>
                </a:lnTo>
                <a:lnTo>
                  <a:pt x="2165350" y="0"/>
                </a:lnTo>
                <a:lnTo>
                  <a:pt x="4330700" y="1202972"/>
                </a:lnTo>
                <a:lnTo>
                  <a:pt x="4330700" y="3608917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9" name="TextBox 7"/>
          <p:cNvSpPr txBox="1"/>
          <p:nvPr/>
        </p:nvSpPr>
        <p:spPr>
          <a:xfrm>
            <a:off x="2692400" y="1714500"/>
            <a:ext cx="1432496" cy="52451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原图片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7289800" y="1714500"/>
            <a:ext cx="1636395" cy="52451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生成图片</a:t>
            </a:r>
            <a:endParaRPr lang="zh-CN" altLang="en-US" sz="2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10"/>
          <p:cNvSpPr/>
          <p:nvPr/>
        </p:nvSpPr>
        <p:spPr>
          <a:xfrm>
            <a:off x="5080000" y="3289300"/>
            <a:ext cx="1244600" cy="317500"/>
          </a:xfrm>
          <a:custGeom>
            <a:avLst/>
            <a:gdLst/>
            <a:ahLst/>
            <a:cxnLst/>
            <a:rect l="l" t="t" r="r" b="b"/>
            <a:pathLst>
              <a:path w="1244600" h="317500">
                <a:moveTo>
                  <a:pt x="0" y="0"/>
                </a:moveTo>
                <a:lnTo>
                  <a:pt x="1244600" y="0"/>
                </a:lnTo>
                <a:lnTo>
                  <a:pt x="1244600" y="317500"/>
                </a:lnTo>
                <a:lnTo>
                  <a:pt x="0" y="3175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3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 descr="fruit_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310" y="2239010"/>
            <a:ext cx="2872105" cy="2872105"/>
          </a:xfrm>
          <a:prstGeom prst="rect">
            <a:avLst/>
          </a:prstGeom>
        </p:spPr>
      </p:pic>
      <p:pic>
        <p:nvPicPr>
          <p:cNvPr id="35" name="图片 34" descr="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2239010"/>
            <a:ext cx="2731135" cy="2731135"/>
          </a:xfrm>
          <a:prstGeom prst="rect">
            <a:avLst/>
          </a:prstGeom>
        </p:spPr>
      </p:pic>
      <p:pic>
        <p:nvPicPr>
          <p:cNvPr id="36" name="图片 35" descr="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65" y="2262505"/>
            <a:ext cx="2731135" cy="2731135"/>
          </a:xfrm>
          <a:prstGeom prst="rect">
            <a:avLst/>
          </a:prstGeom>
        </p:spPr>
      </p:pic>
      <p:pic>
        <p:nvPicPr>
          <p:cNvPr id="37" name="图片 36" descr="2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65" y="2239010"/>
            <a:ext cx="2731135" cy="2731135"/>
          </a:xfrm>
          <a:prstGeom prst="rect">
            <a:avLst/>
          </a:prstGeom>
        </p:spPr>
      </p:pic>
      <p:pic>
        <p:nvPicPr>
          <p:cNvPr id="38" name="图片 37" descr="3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465" y="2239010"/>
            <a:ext cx="2731770" cy="2731770"/>
          </a:xfrm>
          <a:prstGeom prst="rect">
            <a:avLst/>
          </a:prstGeom>
        </p:spPr>
      </p:pic>
      <p:sp>
        <p:nvSpPr>
          <p:cNvPr id="39" name="Freeform 10"/>
          <p:cNvSpPr/>
          <p:nvPr/>
        </p:nvSpPr>
        <p:spPr>
          <a:xfrm>
            <a:off x="5080000" y="3289300"/>
            <a:ext cx="1244600" cy="317500"/>
          </a:xfrm>
          <a:custGeom>
            <a:avLst/>
            <a:gdLst/>
            <a:ahLst/>
            <a:cxnLst/>
            <a:rect l="l" t="t" r="r" b="b"/>
            <a:pathLst>
              <a:path w="1244600" h="317500">
                <a:moveTo>
                  <a:pt x="0" y="0"/>
                </a:moveTo>
                <a:lnTo>
                  <a:pt x="1244600" y="0"/>
                </a:lnTo>
                <a:lnTo>
                  <a:pt x="1244600" y="317500"/>
                </a:lnTo>
                <a:lnTo>
                  <a:pt x="0" y="3175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3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Freeform 10"/>
          <p:cNvSpPr/>
          <p:nvPr/>
        </p:nvSpPr>
        <p:spPr>
          <a:xfrm>
            <a:off x="5080000" y="3289300"/>
            <a:ext cx="1244600" cy="317500"/>
          </a:xfrm>
          <a:custGeom>
            <a:avLst/>
            <a:gdLst/>
            <a:ahLst/>
            <a:cxnLst/>
            <a:rect l="l" t="t" r="r" b="b"/>
            <a:pathLst>
              <a:path w="1244600" h="317500">
                <a:moveTo>
                  <a:pt x="0" y="0"/>
                </a:moveTo>
                <a:lnTo>
                  <a:pt x="1244600" y="0"/>
                </a:lnTo>
                <a:lnTo>
                  <a:pt x="1244600" y="317500"/>
                </a:lnTo>
                <a:lnTo>
                  <a:pt x="0" y="3175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270</a:t>
            </a:r>
            <a:r>
              <a:rPr lang="zh-CN" alt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3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Freeform 10"/>
          <p:cNvSpPr/>
          <p:nvPr/>
        </p:nvSpPr>
        <p:spPr>
          <a:xfrm>
            <a:off x="5080000" y="3289300"/>
            <a:ext cx="1244600" cy="317500"/>
          </a:xfrm>
          <a:custGeom>
            <a:avLst/>
            <a:gdLst/>
            <a:ahLst/>
            <a:cxnLst/>
            <a:rect l="l" t="t" r="r" b="b"/>
            <a:pathLst>
              <a:path w="1244600" h="317500">
                <a:moveTo>
                  <a:pt x="0" y="0"/>
                </a:moveTo>
                <a:lnTo>
                  <a:pt x="1244600" y="0"/>
                </a:lnTo>
                <a:lnTo>
                  <a:pt x="1244600" y="317500"/>
                </a:lnTo>
                <a:lnTo>
                  <a:pt x="0" y="3175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340</a:t>
            </a:r>
            <a:r>
              <a:rPr lang="zh-CN" altLang="en-US" sz="13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3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7137400" y="5889625"/>
            <a:ext cx="3912870" cy="34607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完成用时情况：一周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第三阶段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2484120" y="1692275"/>
            <a:ext cx="7585710" cy="88201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选择合适的图片颜色格式进行输入和预测输出，以及合适的网络</a:t>
            </a:r>
            <a:endParaRPr lang="zh-CN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227455" y="193865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6" name="Freeform 8"/>
          <p:cNvSpPr/>
          <p:nvPr/>
        </p:nvSpPr>
        <p:spPr>
          <a:xfrm>
            <a:off x="1227455" y="305816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8"/>
          <p:cNvSpPr/>
          <p:nvPr/>
        </p:nvSpPr>
        <p:spPr>
          <a:xfrm>
            <a:off x="1227455" y="427291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TextBox 9"/>
          <p:cNvSpPr txBox="1"/>
          <p:nvPr/>
        </p:nvSpPr>
        <p:spPr>
          <a:xfrm>
            <a:off x="2448560" y="3025775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每个人用自己的方式写一种网络，要求能运行成功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484120" y="4208780"/>
            <a:ext cx="7513955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完成自己所分配的工作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接连接符 32"/>
          <p:cNvCxnSpPr>
            <a:stCxn id="24" idx="3"/>
          </p:cNvCxnSpPr>
          <p:nvPr/>
        </p:nvCxnSpPr>
        <p:spPr>
          <a:xfrm flipV="1">
            <a:off x="7622540" y="3165475"/>
            <a:ext cx="1620520" cy="1228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0"/>
            <a:endCxn id="24" idx="1"/>
          </p:cNvCxnSpPr>
          <p:nvPr/>
        </p:nvCxnSpPr>
        <p:spPr>
          <a:xfrm>
            <a:off x="5239385" y="3184525"/>
            <a:ext cx="1186180" cy="120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3" idx="0"/>
            <a:endCxn id="5" idx="1"/>
          </p:cNvCxnSpPr>
          <p:nvPr/>
        </p:nvCxnSpPr>
        <p:spPr>
          <a:xfrm flipV="1">
            <a:off x="5290185" y="2043430"/>
            <a:ext cx="1186180" cy="114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5" idx="3"/>
          </p:cNvCxnSpPr>
          <p:nvPr/>
        </p:nvCxnSpPr>
        <p:spPr>
          <a:xfrm>
            <a:off x="7572375" y="2043430"/>
            <a:ext cx="1620520" cy="112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547495" y="132588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1547495" y="367665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0" name="Freeform 9"/>
          <p:cNvSpPr/>
          <p:nvPr/>
        </p:nvSpPr>
        <p:spPr>
          <a:xfrm>
            <a:off x="6376670" y="367665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6" name="Freeform 15"/>
          <p:cNvSpPr/>
          <p:nvPr/>
        </p:nvSpPr>
        <p:spPr>
          <a:xfrm>
            <a:off x="2307408" y="1416116"/>
            <a:ext cx="14121" cy="13142"/>
          </a:xfrm>
          <a:custGeom>
            <a:avLst/>
            <a:gdLst/>
            <a:ahLst/>
            <a:cxnLst/>
            <a:rect l="l" t="t" r="r" b="b"/>
            <a:pathLst>
              <a:path w="14121" h="13142">
                <a:moveTo>
                  <a:pt x="8427" y="248"/>
                </a:moveTo>
                <a:cubicBezTo>
                  <a:pt x="5624" y="248"/>
                  <a:pt x="2820" y="248"/>
                  <a:pt x="2820" y="2974"/>
                </a:cubicBezTo>
                <a:cubicBezTo>
                  <a:pt x="16" y="2974"/>
                  <a:pt x="16" y="5641"/>
                  <a:pt x="16" y="8367"/>
                </a:cubicBezTo>
                <a:cubicBezTo>
                  <a:pt x="0" y="9095"/>
                  <a:pt x="290" y="9797"/>
                  <a:pt x="819" y="10312"/>
                </a:cubicBezTo>
                <a:cubicBezTo>
                  <a:pt x="1349" y="10827"/>
                  <a:pt x="2072" y="11109"/>
                  <a:pt x="2820" y="11093"/>
                </a:cubicBezTo>
                <a:cubicBezTo>
                  <a:pt x="3811" y="12383"/>
                  <a:pt x="5370" y="13142"/>
                  <a:pt x="7025" y="13142"/>
                </a:cubicBezTo>
                <a:cubicBezTo>
                  <a:pt x="8681" y="13142"/>
                  <a:pt x="10240" y="12383"/>
                  <a:pt x="11231" y="11093"/>
                </a:cubicBezTo>
                <a:cubicBezTo>
                  <a:pt x="12024" y="11114"/>
                  <a:pt x="12787" y="10801"/>
                  <a:pt x="13325" y="10234"/>
                </a:cubicBezTo>
                <a:cubicBezTo>
                  <a:pt x="13862" y="9667"/>
                  <a:pt x="14121" y="8902"/>
                  <a:pt x="14034" y="8135"/>
                </a:cubicBezTo>
                <a:cubicBezTo>
                  <a:pt x="14034" y="5409"/>
                  <a:pt x="14034" y="2742"/>
                  <a:pt x="11231" y="2742"/>
                </a:cubicBezTo>
                <a:cubicBezTo>
                  <a:pt x="11247" y="2014"/>
                  <a:pt x="10957" y="1311"/>
                  <a:pt x="10428" y="797"/>
                </a:cubicBezTo>
                <a:cubicBezTo>
                  <a:pt x="9898" y="282"/>
                  <a:pt x="9176" y="0"/>
                  <a:pt x="8427" y="16"/>
                </a:cubicBez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1478915" y="186944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endParaRPr lang="en-US" sz="1100"/>
          </a:p>
        </p:txBody>
      </p:sp>
      <p:sp>
        <p:nvSpPr>
          <p:cNvPr id="23" name="TextBox 22"/>
          <p:cNvSpPr txBox="1"/>
          <p:nvPr/>
        </p:nvSpPr>
        <p:spPr>
          <a:xfrm>
            <a:off x="1478915" y="422021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Lαβ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5565" y="4059555"/>
            <a:ext cx="1196975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  <a:endParaRPr lang="zh-CN" altLang="en-US" sz="1100"/>
          </a:p>
        </p:txBody>
      </p:sp>
      <p:sp>
        <p:nvSpPr>
          <p:cNvPr id="2" name="Freeform 7"/>
          <p:cNvSpPr/>
          <p:nvPr/>
        </p:nvSpPr>
        <p:spPr>
          <a:xfrm>
            <a:off x="6376670" y="1326515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8"/>
          <p:cNvSpPr/>
          <p:nvPr/>
        </p:nvSpPr>
        <p:spPr>
          <a:xfrm>
            <a:off x="9389110" y="2741295"/>
            <a:ext cx="843008" cy="935101"/>
          </a:xfrm>
          <a:custGeom>
            <a:avLst/>
            <a:gdLst/>
            <a:ahLst/>
            <a:cxnLst/>
            <a:rect l="l" t="t" r="r" b="b"/>
            <a:pathLst>
              <a:path w="843008" h="935101">
                <a:moveTo>
                  <a:pt x="843008" y="701326"/>
                </a:moveTo>
                <a:lnTo>
                  <a:pt x="421504" y="935101"/>
                </a:lnTo>
                <a:lnTo>
                  <a:pt x="0" y="701326"/>
                </a:lnTo>
                <a:lnTo>
                  <a:pt x="0" y="233775"/>
                </a:lnTo>
                <a:lnTo>
                  <a:pt x="421504" y="0"/>
                </a:lnTo>
                <a:lnTo>
                  <a:pt x="843008" y="233775"/>
                </a:lnTo>
                <a:lnTo>
                  <a:pt x="843008" y="701326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4" name="Freeform 16"/>
          <p:cNvSpPr/>
          <p:nvPr/>
        </p:nvSpPr>
        <p:spPr>
          <a:xfrm>
            <a:off x="9605010" y="3007995"/>
            <a:ext cx="424613" cy="378399"/>
          </a:xfrm>
          <a:custGeom>
            <a:avLst/>
            <a:gdLst/>
            <a:ahLst/>
            <a:cxnLst/>
            <a:rect l="l" t="t" r="r" b="b"/>
            <a:pathLst>
              <a:path w="424613" h="378399">
                <a:moveTo>
                  <a:pt x="424522" y="335170"/>
                </a:moveTo>
                <a:lnTo>
                  <a:pt x="424522" y="136053"/>
                </a:lnTo>
                <a:cubicBezTo>
                  <a:pt x="424169" y="133544"/>
                  <a:pt x="423015" y="131215"/>
                  <a:pt x="421231" y="129411"/>
                </a:cubicBezTo>
                <a:lnTo>
                  <a:pt x="391399" y="112842"/>
                </a:lnTo>
                <a:lnTo>
                  <a:pt x="388036" y="109485"/>
                </a:lnTo>
                <a:lnTo>
                  <a:pt x="325009" y="109485"/>
                </a:lnTo>
                <a:lnTo>
                  <a:pt x="325009" y="72990"/>
                </a:lnTo>
                <a:lnTo>
                  <a:pt x="334953" y="42851"/>
                </a:lnTo>
                <a:lnTo>
                  <a:pt x="334953" y="42851"/>
                </a:lnTo>
                <a:lnTo>
                  <a:pt x="334953" y="6642"/>
                </a:lnTo>
                <a:cubicBezTo>
                  <a:pt x="334715" y="3104"/>
                  <a:pt x="331913" y="276"/>
                  <a:pt x="328372" y="0"/>
                </a:cubicBezTo>
                <a:lnTo>
                  <a:pt x="268635" y="0"/>
                </a:lnTo>
                <a:cubicBezTo>
                  <a:pt x="265344" y="0"/>
                  <a:pt x="262053" y="3285"/>
                  <a:pt x="258691" y="3285"/>
                </a:cubicBezTo>
                <a:lnTo>
                  <a:pt x="205608" y="129411"/>
                </a:lnTo>
                <a:cubicBezTo>
                  <a:pt x="203179" y="134478"/>
                  <a:pt x="199804" y="139035"/>
                  <a:pt x="195664" y="142838"/>
                </a:cubicBezTo>
                <a:cubicBezTo>
                  <a:pt x="185720" y="156122"/>
                  <a:pt x="172485" y="159479"/>
                  <a:pt x="155887" y="159479"/>
                </a:cubicBezTo>
                <a:lnTo>
                  <a:pt x="139290" y="159479"/>
                </a:lnTo>
                <a:lnTo>
                  <a:pt x="139290" y="152837"/>
                </a:lnTo>
                <a:cubicBezTo>
                  <a:pt x="138567" y="142172"/>
                  <a:pt x="130082" y="133670"/>
                  <a:pt x="119401" y="132911"/>
                </a:cubicBezTo>
                <a:lnTo>
                  <a:pt x="19888" y="132911"/>
                </a:lnTo>
                <a:cubicBezTo>
                  <a:pt x="9259" y="133662"/>
                  <a:pt x="790" y="142085"/>
                  <a:pt x="0" y="152694"/>
                </a:cubicBezTo>
                <a:lnTo>
                  <a:pt x="0" y="351811"/>
                </a:lnTo>
                <a:cubicBezTo>
                  <a:pt x="722" y="362475"/>
                  <a:pt x="9208" y="370977"/>
                  <a:pt x="19888" y="371736"/>
                </a:cubicBezTo>
                <a:lnTo>
                  <a:pt x="119401" y="371736"/>
                </a:lnTo>
                <a:cubicBezTo>
                  <a:pt x="130082" y="370977"/>
                  <a:pt x="138567" y="362475"/>
                  <a:pt x="139290" y="351811"/>
                </a:cubicBezTo>
                <a:lnTo>
                  <a:pt x="139290" y="345169"/>
                </a:lnTo>
                <a:lnTo>
                  <a:pt x="199026" y="345169"/>
                </a:lnTo>
                <a:lnTo>
                  <a:pt x="228930" y="375022"/>
                </a:lnTo>
                <a:cubicBezTo>
                  <a:pt x="232221" y="378378"/>
                  <a:pt x="232221" y="378378"/>
                  <a:pt x="235583" y="378378"/>
                </a:cubicBezTo>
                <a:lnTo>
                  <a:pt x="381526" y="378378"/>
                </a:lnTo>
                <a:cubicBezTo>
                  <a:pt x="382418" y="378399"/>
                  <a:pt x="383278" y="378050"/>
                  <a:pt x="383902" y="377413"/>
                </a:cubicBezTo>
                <a:cubicBezTo>
                  <a:pt x="384526" y="376777"/>
                  <a:pt x="384857" y="375911"/>
                  <a:pt x="384817" y="375022"/>
                </a:cubicBezTo>
                <a:lnTo>
                  <a:pt x="421303" y="338527"/>
                </a:lnTo>
                <a:cubicBezTo>
                  <a:pt x="422188" y="338527"/>
                  <a:pt x="423036" y="338171"/>
                  <a:pt x="423656" y="337539"/>
                </a:cubicBezTo>
                <a:cubicBezTo>
                  <a:pt x="424275" y="336908"/>
                  <a:pt x="424613" y="336053"/>
                  <a:pt x="424594" y="335170"/>
                </a:cubicBezTo>
                <a:close/>
                <a:moveTo>
                  <a:pt x="122692" y="355096"/>
                </a:moveTo>
                <a:lnTo>
                  <a:pt x="16597" y="355096"/>
                </a:lnTo>
                <a:lnTo>
                  <a:pt x="16597" y="149337"/>
                </a:lnTo>
                <a:lnTo>
                  <a:pt x="122692" y="149337"/>
                </a:lnTo>
                <a:lnTo>
                  <a:pt x="122692" y="355096"/>
                </a:lnTo>
                <a:close/>
                <a:moveTo>
                  <a:pt x="407782" y="142838"/>
                </a:moveTo>
                <a:lnTo>
                  <a:pt x="407782" y="331885"/>
                </a:lnTo>
                <a:lnTo>
                  <a:pt x="377949" y="361738"/>
                </a:lnTo>
                <a:lnTo>
                  <a:pt x="238803" y="361738"/>
                </a:lnTo>
                <a:lnTo>
                  <a:pt x="205608" y="328528"/>
                </a:lnTo>
                <a:lnTo>
                  <a:pt x="139290" y="328528"/>
                </a:lnTo>
                <a:lnTo>
                  <a:pt x="139290" y="175905"/>
                </a:lnTo>
                <a:lnTo>
                  <a:pt x="155887" y="175905"/>
                </a:lnTo>
                <a:cubicBezTo>
                  <a:pt x="175404" y="175842"/>
                  <a:pt x="194247" y="168769"/>
                  <a:pt x="208970" y="155979"/>
                </a:cubicBezTo>
                <a:cubicBezTo>
                  <a:pt x="211492" y="150019"/>
                  <a:pt x="214839" y="144441"/>
                  <a:pt x="218914" y="139410"/>
                </a:cubicBezTo>
                <a:lnTo>
                  <a:pt x="271854" y="16569"/>
                </a:lnTo>
                <a:lnTo>
                  <a:pt x="318284" y="16569"/>
                </a:lnTo>
                <a:lnTo>
                  <a:pt x="318284" y="42851"/>
                </a:lnTo>
                <a:lnTo>
                  <a:pt x="311631" y="72705"/>
                </a:lnTo>
                <a:lnTo>
                  <a:pt x="311631" y="125840"/>
                </a:lnTo>
                <a:lnTo>
                  <a:pt x="384603" y="125840"/>
                </a:lnTo>
                <a:lnTo>
                  <a:pt x="407782" y="139410"/>
                </a:lnTo>
                <a:lnTo>
                  <a:pt x="407782" y="142838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22"/>
          <p:cNvSpPr txBox="1"/>
          <p:nvPr/>
        </p:nvSpPr>
        <p:spPr>
          <a:xfrm>
            <a:off x="6476365" y="1709420"/>
            <a:ext cx="1096010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对抗生成网络</a:t>
            </a:r>
            <a:endParaRPr lang="zh-CN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连接符 25"/>
          <p:cNvCxnSpPr>
            <a:stCxn id="22" idx="3"/>
            <a:endCxn id="13" idx="2"/>
          </p:cNvCxnSpPr>
          <p:nvPr/>
        </p:nvCxnSpPr>
        <p:spPr>
          <a:xfrm>
            <a:off x="2911475" y="2042795"/>
            <a:ext cx="1186180" cy="114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3"/>
            <a:endCxn id="13" idx="2"/>
          </p:cNvCxnSpPr>
          <p:nvPr/>
        </p:nvCxnSpPr>
        <p:spPr>
          <a:xfrm flipV="1">
            <a:off x="2911475" y="3184525"/>
            <a:ext cx="1254760" cy="120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5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6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en-US" sz="1100"/>
          </a:p>
        </p:txBody>
      </p:sp>
      <p:pic>
        <p:nvPicPr>
          <p:cNvPr id="39" name="图片 38" descr="283373D87BC5FD5588DB5C9C1E21ECCF260C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2870" y="2317750"/>
            <a:ext cx="1393825" cy="14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5497195" y="6256655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1264285" y="2486660"/>
            <a:ext cx="83439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付春江</a:t>
            </a:r>
            <a:endParaRPr lang="zh-CN" altLang="en-US" sz="2000"/>
          </a:p>
        </p:txBody>
      </p:sp>
      <p:sp>
        <p:nvSpPr>
          <p:cNvPr id="8" name="TextBox 12"/>
          <p:cNvSpPr txBox="1"/>
          <p:nvPr/>
        </p:nvSpPr>
        <p:spPr>
          <a:xfrm>
            <a:off x="1264285" y="1562100"/>
            <a:ext cx="83375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宋子豪</a:t>
            </a:r>
            <a:endParaRPr lang="zh-CN" altLang="en-US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263650" y="4358640"/>
            <a:ext cx="83375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张引硕</a:t>
            </a:r>
            <a:endParaRPr lang="zh-CN" altLang="en-US" sz="2000"/>
          </a:p>
        </p:txBody>
      </p:sp>
      <p:sp>
        <p:nvSpPr>
          <p:cNvPr id="12" name="TextBox 12"/>
          <p:cNvSpPr txBox="1"/>
          <p:nvPr/>
        </p:nvSpPr>
        <p:spPr>
          <a:xfrm>
            <a:off x="1263015" y="3420745"/>
            <a:ext cx="83439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黄瑞如</a:t>
            </a:r>
            <a:endParaRPr lang="zh-CN" altLang="en-US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265555" y="5309235"/>
            <a:ext cx="83312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高新月</a:t>
            </a:r>
            <a:endParaRPr lang="zh-CN" altLang="en-US" sz="2000"/>
          </a:p>
        </p:txBody>
      </p:sp>
      <p:sp>
        <p:nvSpPr>
          <p:cNvPr id="16" name="Freeform 1"/>
          <p:cNvSpPr/>
          <p:nvPr/>
        </p:nvSpPr>
        <p:spPr>
          <a:xfrm>
            <a:off x="2779395" y="1382395"/>
            <a:ext cx="6989445" cy="75438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1" name="文本框 20"/>
          <p:cNvSpPr txBox="1"/>
          <p:nvPr/>
        </p:nvSpPr>
        <p:spPr>
          <a:xfrm>
            <a:off x="3216910" y="1575435"/>
            <a:ext cx="624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输入为灰度图像，输出为RGB彩色图像的</a:t>
            </a:r>
            <a:r>
              <a:rPr 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</a:t>
            </a:r>
            <a:r>
              <a:rPr 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</a:t>
            </a:r>
            <a:endParaRPr lang="zh-CN"/>
          </a:p>
        </p:txBody>
      </p:sp>
      <p:sp>
        <p:nvSpPr>
          <p:cNvPr id="22" name="Freeform 1"/>
          <p:cNvSpPr/>
          <p:nvPr/>
        </p:nvSpPr>
        <p:spPr>
          <a:xfrm>
            <a:off x="2779395" y="2306955"/>
            <a:ext cx="6989445" cy="75438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3" name="Freeform 1"/>
          <p:cNvSpPr/>
          <p:nvPr/>
        </p:nvSpPr>
        <p:spPr>
          <a:xfrm>
            <a:off x="2779395" y="3241040"/>
            <a:ext cx="6989445" cy="75438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4" name="Freeform 1"/>
          <p:cNvSpPr/>
          <p:nvPr/>
        </p:nvSpPr>
        <p:spPr>
          <a:xfrm>
            <a:off x="2779395" y="4178935"/>
            <a:ext cx="6989445" cy="75438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5" name="Freeform 1"/>
          <p:cNvSpPr/>
          <p:nvPr/>
        </p:nvSpPr>
        <p:spPr>
          <a:xfrm>
            <a:off x="2779395" y="5122545"/>
            <a:ext cx="6989445" cy="75438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6" name="文本框 25"/>
          <p:cNvSpPr txBox="1"/>
          <p:nvPr/>
        </p:nvSpPr>
        <p:spPr>
          <a:xfrm>
            <a:off x="3216910" y="2499995"/>
            <a:ext cx="630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输入为亮度通道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，输出为颜色通道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αβ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对抗生成网络</a:t>
            </a:r>
            <a:endParaRPr lang="en-US" altLang="zh-CN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16910" y="3434080"/>
            <a:ext cx="6355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输入为亮度通道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，输出为颜色通道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αβ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的残差神经网络</a:t>
            </a:r>
            <a:endParaRPr lang="zh-CN" altLang="en-US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35960" y="4371975"/>
            <a:ext cx="607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输入为亮度通道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，输出为颜色通道</a:t>
            </a:r>
            <a:r>
              <a:rPr lang="en-US" altLang="zh-CN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αβ</a:t>
            </a:r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的卷积神经网络</a:t>
            </a:r>
            <a:endParaRPr lang="zh-CN" altLang="en-US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16910" y="5309235"/>
            <a:ext cx="618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输入为灰度图像，输出为RGB彩色图像的对抗生成网络</a:t>
            </a:r>
            <a:endParaRPr lang="zh-CN" altLang="en-US"/>
          </a:p>
        </p:txBody>
      </p:sp>
      <p:sp>
        <p:nvSpPr>
          <p:cNvPr id="30" name="TextBox 6"/>
          <p:cNvSpPr txBox="1"/>
          <p:nvPr/>
        </p:nvSpPr>
        <p:spPr>
          <a:xfrm>
            <a:off x="2278380" y="533400"/>
            <a:ext cx="7000875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分别用各自方式实现一个网络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>
            <a:stCxn id="13" idx="0"/>
            <a:endCxn id="5" idx="1"/>
          </p:cNvCxnSpPr>
          <p:nvPr/>
        </p:nvCxnSpPr>
        <p:spPr>
          <a:xfrm flipV="1">
            <a:off x="5239385" y="2043430"/>
            <a:ext cx="1186180" cy="114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0"/>
            <a:endCxn id="24" idx="1"/>
          </p:cNvCxnSpPr>
          <p:nvPr/>
        </p:nvCxnSpPr>
        <p:spPr>
          <a:xfrm>
            <a:off x="5239385" y="3184525"/>
            <a:ext cx="1186180" cy="120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5" idx="3"/>
          </p:cNvCxnSpPr>
          <p:nvPr/>
        </p:nvCxnSpPr>
        <p:spPr>
          <a:xfrm>
            <a:off x="7623175" y="2043430"/>
            <a:ext cx="1620520" cy="112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3"/>
          </p:cNvCxnSpPr>
          <p:nvPr/>
        </p:nvCxnSpPr>
        <p:spPr>
          <a:xfrm flipV="1">
            <a:off x="7623175" y="3165475"/>
            <a:ext cx="1620520" cy="1228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547495" y="132588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1547495" y="367665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0" name="Freeform 9"/>
          <p:cNvSpPr/>
          <p:nvPr/>
        </p:nvSpPr>
        <p:spPr>
          <a:xfrm>
            <a:off x="6376670" y="3676650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6" name="Freeform 15"/>
          <p:cNvSpPr/>
          <p:nvPr/>
        </p:nvSpPr>
        <p:spPr>
          <a:xfrm>
            <a:off x="2307408" y="1416116"/>
            <a:ext cx="14121" cy="13142"/>
          </a:xfrm>
          <a:custGeom>
            <a:avLst/>
            <a:gdLst/>
            <a:ahLst/>
            <a:cxnLst/>
            <a:rect l="l" t="t" r="r" b="b"/>
            <a:pathLst>
              <a:path w="14121" h="13142">
                <a:moveTo>
                  <a:pt x="8427" y="248"/>
                </a:moveTo>
                <a:cubicBezTo>
                  <a:pt x="5624" y="248"/>
                  <a:pt x="2820" y="248"/>
                  <a:pt x="2820" y="2974"/>
                </a:cubicBezTo>
                <a:cubicBezTo>
                  <a:pt x="16" y="2974"/>
                  <a:pt x="16" y="5641"/>
                  <a:pt x="16" y="8367"/>
                </a:cubicBezTo>
                <a:cubicBezTo>
                  <a:pt x="0" y="9095"/>
                  <a:pt x="290" y="9797"/>
                  <a:pt x="819" y="10312"/>
                </a:cubicBezTo>
                <a:cubicBezTo>
                  <a:pt x="1349" y="10827"/>
                  <a:pt x="2072" y="11109"/>
                  <a:pt x="2820" y="11093"/>
                </a:cubicBezTo>
                <a:cubicBezTo>
                  <a:pt x="3811" y="12383"/>
                  <a:pt x="5370" y="13142"/>
                  <a:pt x="7025" y="13142"/>
                </a:cubicBezTo>
                <a:cubicBezTo>
                  <a:pt x="8681" y="13142"/>
                  <a:pt x="10240" y="12383"/>
                  <a:pt x="11231" y="11093"/>
                </a:cubicBezTo>
                <a:cubicBezTo>
                  <a:pt x="12024" y="11114"/>
                  <a:pt x="12787" y="10801"/>
                  <a:pt x="13325" y="10234"/>
                </a:cubicBezTo>
                <a:cubicBezTo>
                  <a:pt x="13862" y="9667"/>
                  <a:pt x="14121" y="8902"/>
                  <a:pt x="14034" y="8135"/>
                </a:cubicBezTo>
                <a:cubicBezTo>
                  <a:pt x="14034" y="5409"/>
                  <a:pt x="14034" y="2742"/>
                  <a:pt x="11231" y="2742"/>
                </a:cubicBezTo>
                <a:cubicBezTo>
                  <a:pt x="11247" y="2014"/>
                  <a:pt x="10957" y="1311"/>
                  <a:pt x="10428" y="797"/>
                </a:cubicBezTo>
                <a:cubicBezTo>
                  <a:pt x="9898" y="282"/>
                  <a:pt x="9176" y="0"/>
                  <a:pt x="8427" y="16"/>
                </a:cubicBez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1478915" y="186944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RGB</a:t>
            </a:r>
            <a:endParaRPr lang="en-US" sz="1100"/>
          </a:p>
        </p:txBody>
      </p:sp>
      <p:sp>
        <p:nvSpPr>
          <p:cNvPr id="23" name="TextBox 22"/>
          <p:cNvSpPr txBox="1"/>
          <p:nvPr/>
        </p:nvSpPr>
        <p:spPr>
          <a:xfrm>
            <a:off x="1478915" y="422021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Lαβ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5565" y="4059555"/>
            <a:ext cx="1197610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  <a:endParaRPr lang="zh-CN" altLang="en-US" sz="1100"/>
          </a:p>
        </p:txBody>
      </p:sp>
      <p:sp>
        <p:nvSpPr>
          <p:cNvPr id="2" name="Freeform 7"/>
          <p:cNvSpPr/>
          <p:nvPr/>
        </p:nvSpPr>
        <p:spPr>
          <a:xfrm>
            <a:off x="6376670" y="1326515"/>
            <a:ext cx="1295480" cy="1433125"/>
          </a:xfrm>
          <a:custGeom>
            <a:avLst/>
            <a:gdLst/>
            <a:ahLst/>
            <a:cxnLst/>
            <a:rect l="l" t="t" r="r" b="b"/>
            <a:pathLst>
              <a:path w="1295480" h="1433125">
                <a:moveTo>
                  <a:pt x="1295480" y="1074844"/>
                </a:moveTo>
                <a:lnTo>
                  <a:pt x="647740" y="1433125"/>
                </a:lnTo>
                <a:lnTo>
                  <a:pt x="0" y="1074844"/>
                </a:lnTo>
                <a:lnTo>
                  <a:pt x="0" y="358281"/>
                </a:lnTo>
                <a:lnTo>
                  <a:pt x="647740" y="0"/>
                </a:lnTo>
                <a:lnTo>
                  <a:pt x="1295480" y="358281"/>
                </a:lnTo>
                <a:lnTo>
                  <a:pt x="1295480" y="1074844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8"/>
          <p:cNvSpPr/>
          <p:nvPr/>
        </p:nvSpPr>
        <p:spPr>
          <a:xfrm>
            <a:off x="9389110" y="2741295"/>
            <a:ext cx="843008" cy="935101"/>
          </a:xfrm>
          <a:custGeom>
            <a:avLst/>
            <a:gdLst/>
            <a:ahLst/>
            <a:cxnLst/>
            <a:rect l="l" t="t" r="r" b="b"/>
            <a:pathLst>
              <a:path w="843008" h="935101">
                <a:moveTo>
                  <a:pt x="843008" y="701326"/>
                </a:moveTo>
                <a:lnTo>
                  <a:pt x="421504" y="935101"/>
                </a:lnTo>
                <a:lnTo>
                  <a:pt x="0" y="701326"/>
                </a:lnTo>
                <a:lnTo>
                  <a:pt x="0" y="233775"/>
                </a:lnTo>
                <a:lnTo>
                  <a:pt x="421504" y="0"/>
                </a:lnTo>
                <a:lnTo>
                  <a:pt x="843008" y="233775"/>
                </a:lnTo>
                <a:lnTo>
                  <a:pt x="843008" y="701326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4" name="Freeform 16"/>
          <p:cNvSpPr/>
          <p:nvPr/>
        </p:nvSpPr>
        <p:spPr>
          <a:xfrm>
            <a:off x="9605010" y="3007995"/>
            <a:ext cx="424613" cy="378399"/>
          </a:xfrm>
          <a:custGeom>
            <a:avLst/>
            <a:gdLst/>
            <a:ahLst/>
            <a:cxnLst/>
            <a:rect l="l" t="t" r="r" b="b"/>
            <a:pathLst>
              <a:path w="424613" h="378399">
                <a:moveTo>
                  <a:pt x="424522" y="335170"/>
                </a:moveTo>
                <a:lnTo>
                  <a:pt x="424522" y="136053"/>
                </a:lnTo>
                <a:cubicBezTo>
                  <a:pt x="424169" y="133544"/>
                  <a:pt x="423015" y="131215"/>
                  <a:pt x="421231" y="129411"/>
                </a:cubicBezTo>
                <a:lnTo>
                  <a:pt x="391399" y="112842"/>
                </a:lnTo>
                <a:lnTo>
                  <a:pt x="388036" y="109485"/>
                </a:lnTo>
                <a:lnTo>
                  <a:pt x="325009" y="109485"/>
                </a:lnTo>
                <a:lnTo>
                  <a:pt x="325009" y="72990"/>
                </a:lnTo>
                <a:lnTo>
                  <a:pt x="334953" y="42851"/>
                </a:lnTo>
                <a:lnTo>
                  <a:pt x="334953" y="42851"/>
                </a:lnTo>
                <a:lnTo>
                  <a:pt x="334953" y="6642"/>
                </a:lnTo>
                <a:cubicBezTo>
                  <a:pt x="334715" y="3104"/>
                  <a:pt x="331913" y="276"/>
                  <a:pt x="328372" y="0"/>
                </a:cubicBezTo>
                <a:lnTo>
                  <a:pt x="268635" y="0"/>
                </a:lnTo>
                <a:cubicBezTo>
                  <a:pt x="265344" y="0"/>
                  <a:pt x="262053" y="3285"/>
                  <a:pt x="258691" y="3285"/>
                </a:cubicBezTo>
                <a:lnTo>
                  <a:pt x="205608" y="129411"/>
                </a:lnTo>
                <a:cubicBezTo>
                  <a:pt x="203179" y="134478"/>
                  <a:pt x="199804" y="139035"/>
                  <a:pt x="195664" y="142838"/>
                </a:cubicBezTo>
                <a:cubicBezTo>
                  <a:pt x="185720" y="156122"/>
                  <a:pt x="172485" y="159479"/>
                  <a:pt x="155887" y="159479"/>
                </a:cubicBezTo>
                <a:lnTo>
                  <a:pt x="139290" y="159479"/>
                </a:lnTo>
                <a:lnTo>
                  <a:pt x="139290" y="152837"/>
                </a:lnTo>
                <a:cubicBezTo>
                  <a:pt x="138567" y="142172"/>
                  <a:pt x="130082" y="133670"/>
                  <a:pt x="119401" y="132911"/>
                </a:cubicBezTo>
                <a:lnTo>
                  <a:pt x="19888" y="132911"/>
                </a:lnTo>
                <a:cubicBezTo>
                  <a:pt x="9259" y="133662"/>
                  <a:pt x="790" y="142085"/>
                  <a:pt x="0" y="152694"/>
                </a:cubicBezTo>
                <a:lnTo>
                  <a:pt x="0" y="351811"/>
                </a:lnTo>
                <a:cubicBezTo>
                  <a:pt x="722" y="362475"/>
                  <a:pt x="9208" y="370977"/>
                  <a:pt x="19888" y="371736"/>
                </a:cubicBezTo>
                <a:lnTo>
                  <a:pt x="119401" y="371736"/>
                </a:lnTo>
                <a:cubicBezTo>
                  <a:pt x="130082" y="370977"/>
                  <a:pt x="138567" y="362475"/>
                  <a:pt x="139290" y="351811"/>
                </a:cubicBezTo>
                <a:lnTo>
                  <a:pt x="139290" y="345169"/>
                </a:lnTo>
                <a:lnTo>
                  <a:pt x="199026" y="345169"/>
                </a:lnTo>
                <a:lnTo>
                  <a:pt x="228930" y="375022"/>
                </a:lnTo>
                <a:cubicBezTo>
                  <a:pt x="232221" y="378378"/>
                  <a:pt x="232221" y="378378"/>
                  <a:pt x="235583" y="378378"/>
                </a:cubicBezTo>
                <a:lnTo>
                  <a:pt x="381526" y="378378"/>
                </a:lnTo>
                <a:cubicBezTo>
                  <a:pt x="382418" y="378399"/>
                  <a:pt x="383278" y="378050"/>
                  <a:pt x="383902" y="377413"/>
                </a:cubicBezTo>
                <a:cubicBezTo>
                  <a:pt x="384526" y="376777"/>
                  <a:pt x="384857" y="375911"/>
                  <a:pt x="384817" y="375022"/>
                </a:cubicBezTo>
                <a:lnTo>
                  <a:pt x="421303" y="338527"/>
                </a:lnTo>
                <a:cubicBezTo>
                  <a:pt x="422188" y="338527"/>
                  <a:pt x="423036" y="338171"/>
                  <a:pt x="423656" y="337539"/>
                </a:cubicBezTo>
                <a:cubicBezTo>
                  <a:pt x="424275" y="336908"/>
                  <a:pt x="424613" y="336053"/>
                  <a:pt x="424594" y="335170"/>
                </a:cubicBezTo>
                <a:close/>
                <a:moveTo>
                  <a:pt x="122692" y="355096"/>
                </a:moveTo>
                <a:lnTo>
                  <a:pt x="16597" y="355096"/>
                </a:lnTo>
                <a:lnTo>
                  <a:pt x="16597" y="149337"/>
                </a:lnTo>
                <a:lnTo>
                  <a:pt x="122692" y="149337"/>
                </a:lnTo>
                <a:lnTo>
                  <a:pt x="122692" y="355096"/>
                </a:lnTo>
                <a:close/>
                <a:moveTo>
                  <a:pt x="407782" y="142838"/>
                </a:moveTo>
                <a:lnTo>
                  <a:pt x="407782" y="331885"/>
                </a:lnTo>
                <a:lnTo>
                  <a:pt x="377949" y="361738"/>
                </a:lnTo>
                <a:lnTo>
                  <a:pt x="238803" y="361738"/>
                </a:lnTo>
                <a:lnTo>
                  <a:pt x="205608" y="328528"/>
                </a:lnTo>
                <a:lnTo>
                  <a:pt x="139290" y="328528"/>
                </a:lnTo>
                <a:lnTo>
                  <a:pt x="139290" y="175905"/>
                </a:lnTo>
                <a:lnTo>
                  <a:pt x="155887" y="175905"/>
                </a:lnTo>
                <a:cubicBezTo>
                  <a:pt x="175404" y="175842"/>
                  <a:pt x="194247" y="168769"/>
                  <a:pt x="208970" y="155979"/>
                </a:cubicBezTo>
                <a:cubicBezTo>
                  <a:pt x="211492" y="150019"/>
                  <a:pt x="214839" y="144441"/>
                  <a:pt x="218914" y="139410"/>
                </a:cubicBezTo>
                <a:lnTo>
                  <a:pt x="271854" y="16569"/>
                </a:lnTo>
                <a:lnTo>
                  <a:pt x="318284" y="16569"/>
                </a:lnTo>
                <a:lnTo>
                  <a:pt x="318284" y="42851"/>
                </a:lnTo>
                <a:lnTo>
                  <a:pt x="311631" y="72705"/>
                </a:lnTo>
                <a:lnTo>
                  <a:pt x="311631" y="125840"/>
                </a:lnTo>
                <a:lnTo>
                  <a:pt x="384603" y="125840"/>
                </a:lnTo>
                <a:lnTo>
                  <a:pt x="407782" y="139410"/>
                </a:lnTo>
                <a:lnTo>
                  <a:pt x="407782" y="142838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22"/>
          <p:cNvSpPr txBox="1"/>
          <p:nvPr/>
        </p:nvSpPr>
        <p:spPr>
          <a:xfrm>
            <a:off x="6425565" y="1709420"/>
            <a:ext cx="1197610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对抗生成网络</a:t>
            </a:r>
            <a:endParaRPr lang="zh-CN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连接符 25"/>
          <p:cNvCxnSpPr>
            <a:stCxn id="22" idx="3"/>
            <a:endCxn id="13" idx="2"/>
          </p:cNvCxnSpPr>
          <p:nvPr/>
        </p:nvCxnSpPr>
        <p:spPr>
          <a:xfrm>
            <a:off x="2911475" y="2042795"/>
            <a:ext cx="1186180" cy="114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3"/>
            <a:endCxn id="13" idx="2"/>
          </p:cNvCxnSpPr>
          <p:nvPr/>
        </p:nvCxnSpPr>
        <p:spPr>
          <a:xfrm flipV="1">
            <a:off x="2911475" y="3184525"/>
            <a:ext cx="1254760" cy="120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5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6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endParaRPr lang="en-US" sz="1100"/>
          </a:p>
        </p:txBody>
      </p:sp>
      <p:pic>
        <p:nvPicPr>
          <p:cNvPr id="39" name="图片 38" descr="283373D87BC5FD5588DB5C9C1E21ECCF260C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2870" y="2317750"/>
            <a:ext cx="1393825" cy="1430020"/>
          </a:xfrm>
          <a:prstGeom prst="rect">
            <a:avLst/>
          </a:prstGeom>
        </p:spPr>
      </p:pic>
      <p:pic>
        <p:nvPicPr>
          <p:cNvPr id="7" name="图片 6" descr="QQ截图2019121114123411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0" y="2317750"/>
            <a:ext cx="1534160" cy="1430655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9396095" y="2741295"/>
            <a:ext cx="843008" cy="935101"/>
          </a:xfrm>
          <a:custGeom>
            <a:avLst/>
            <a:gdLst/>
            <a:ahLst/>
            <a:cxnLst/>
            <a:rect l="l" t="t" r="r" b="b"/>
            <a:pathLst>
              <a:path w="843008" h="935101">
                <a:moveTo>
                  <a:pt x="843008" y="701326"/>
                </a:moveTo>
                <a:lnTo>
                  <a:pt x="421504" y="935101"/>
                </a:lnTo>
                <a:lnTo>
                  <a:pt x="0" y="701326"/>
                </a:lnTo>
                <a:lnTo>
                  <a:pt x="0" y="233775"/>
                </a:lnTo>
                <a:lnTo>
                  <a:pt x="421504" y="0"/>
                </a:lnTo>
                <a:lnTo>
                  <a:pt x="843008" y="233775"/>
                </a:lnTo>
                <a:lnTo>
                  <a:pt x="843008" y="701326"/>
                </a:lnTo>
                <a:close/>
              </a:path>
            </a:pathLst>
          </a:custGeom>
          <a:solidFill>
            <a:srgbClr val="FFFF00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1" name="Freeform 16"/>
          <p:cNvSpPr/>
          <p:nvPr/>
        </p:nvSpPr>
        <p:spPr>
          <a:xfrm>
            <a:off x="9605645" y="3007995"/>
            <a:ext cx="424613" cy="378399"/>
          </a:xfrm>
          <a:custGeom>
            <a:avLst/>
            <a:gdLst/>
            <a:ahLst/>
            <a:cxnLst/>
            <a:rect l="l" t="t" r="r" b="b"/>
            <a:pathLst>
              <a:path w="424613" h="378399">
                <a:moveTo>
                  <a:pt x="424522" y="335170"/>
                </a:moveTo>
                <a:lnTo>
                  <a:pt x="424522" y="136053"/>
                </a:lnTo>
                <a:cubicBezTo>
                  <a:pt x="424169" y="133544"/>
                  <a:pt x="423015" y="131215"/>
                  <a:pt x="421231" y="129411"/>
                </a:cubicBezTo>
                <a:lnTo>
                  <a:pt x="391399" y="112842"/>
                </a:lnTo>
                <a:lnTo>
                  <a:pt x="388036" y="109485"/>
                </a:lnTo>
                <a:lnTo>
                  <a:pt x="325009" y="109485"/>
                </a:lnTo>
                <a:lnTo>
                  <a:pt x="325009" y="72990"/>
                </a:lnTo>
                <a:lnTo>
                  <a:pt x="334953" y="42851"/>
                </a:lnTo>
                <a:lnTo>
                  <a:pt x="334953" y="42851"/>
                </a:lnTo>
                <a:lnTo>
                  <a:pt x="334953" y="6642"/>
                </a:lnTo>
                <a:cubicBezTo>
                  <a:pt x="334715" y="3104"/>
                  <a:pt x="331913" y="276"/>
                  <a:pt x="328372" y="0"/>
                </a:cubicBezTo>
                <a:lnTo>
                  <a:pt x="268635" y="0"/>
                </a:lnTo>
                <a:cubicBezTo>
                  <a:pt x="265344" y="0"/>
                  <a:pt x="262053" y="3285"/>
                  <a:pt x="258691" y="3285"/>
                </a:cubicBezTo>
                <a:lnTo>
                  <a:pt x="205608" y="129411"/>
                </a:lnTo>
                <a:cubicBezTo>
                  <a:pt x="203179" y="134478"/>
                  <a:pt x="199804" y="139035"/>
                  <a:pt x="195664" y="142838"/>
                </a:cubicBezTo>
                <a:cubicBezTo>
                  <a:pt x="185720" y="156122"/>
                  <a:pt x="172485" y="159479"/>
                  <a:pt x="155887" y="159479"/>
                </a:cubicBezTo>
                <a:lnTo>
                  <a:pt x="139290" y="159479"/>
                </a:lnTo>
                <a:lnTo>
                  <a:pt x="139290" y="152837"/>
                </a:lnTo>
                <a:cubicBezTo>
                  <a:pt x="138567" y="142172"/>
                  <a:pt x="130082" y="133670"/>
                  <a:pt x="119401" y="132911"/>
                </a:cubicBezTo>
                <a:lnTo>
                  <a:pt x="19888" y="132911"/>
                </a:lnTo>
                <a:cubicBezTo>
                  <a:pt x="9259" y="133662"/>
                  <a:pt x="790" y="142085"/>
                  <a:pt x="0" y="152694"/>
                </a:cubicBezTo>
                <a:lnTo>
                  <a:pt x="0" y="351811"/>
                </a:lnTo>
                <a:cubicBezTo>
                  <a:pt x="722" y="362475"/>
                  <a:pt x="9208" y="370977"/>
                  <a:pt x="19888" y="371736"/>
                </a:cubicBezTo>
                <a:lnTo>
                  <a:pt x="119401" y="371736"/>
                </a:lnTo>
                <a:cubicBezTo>
                  <a:pt x="130082" y="370977"/>
                  <a:pt x="138567" y="362475"/>
                  <a:pt x="139290" y="351811"/>
                </a:cubicBezTo>
                <a:lnTo>
                  <a:pt x="139290" y="345169"/>
                </a:lnTo>
                <a:lnTo>
                  <a:pt x="199026" y="345169"/>
                </a:lnTo>
                <a:lnTo>
                  <a:pt x="228930" y="375022"/>
                </a:lnTo>
                <a:cubicBezTo>
                  <a:pt x="232221" y="378378"/>
                  <a:pt x="232221" y="378378"/>
                  <a:pt x="235583" y="378378"/>
                </a:cubicBezTo>
                <a:lnTo>
                  <a:pt x="381526" y="378378"/>
                </a:lnTo>
                <a:cubicBezTo>
                  <a:pt x="382418" y="378399"/>
                  <a:pt x="383278" y="378050"/>
                  <a:pt x="383902" y="377413"/>
                </a:cubicBezTo>
                <a:cubicBezTo>
                  <a:pt x="384526" y="376777"/>
                  <a:pt x="384857" y="375911"/>
                  <a:pt x="384817" y="375022"/>
                </a:cubicBezTo>
                <a:lnTo>
                  <a:pt x="421303" y="338527"/>
                </a:lnTo>
                <a:cubicBezTo>
                  <a:pt x="422188" y="338527"/>
                  <a:pt x="423036" y="338171"/>
                  <a:pt x="423656" y="337539"/>
                </a:cubicBezTo>
                <a:cubicBezTo>
                  <a:pt x="424275" y="336908"/>
                  <a:pt x="424613" y="336053"/>
                  <a:pt x="424594" y="335170"/>
                </a:cubicBezTo>
                <a:close/>
                <a:moveTo>
                  <a:pt x="122692" y="355096"/>
                </a:moveTo>
                <a:lnTo>
                  <a:pt x="16597" y="355096"/>
                </a:lnTo>
                <a:lnTo>
                  <a:pt x="16597" y="149337"/>
                </a:lnTo>
                <a:lnTo>
                  <a:pt x="122692" y="149337"/>
                </a:lnTo>
                <a:lnTo>
                  <a:pt x="122692" y="355096"/>
                </a:lnTo>
                <a:close/>
                <a:moveTo>
                  <a:pt x="407782" y="142838"/>
                </a:moveTo>
                <a:lnTo>
                  <a:pt x="407782" y="331885"/>
                </a:lnTo>
                <a:lnTo>
                  <a:pt x="377949" y="361738"/>
                </a:lnTo>
                <a:lnTo>
                  <a:pt x="238803" y="361738"/>
                </a:lnTo>
                <a:lnTo>
                  <a:pt x="205608" y="328528"/>
                </a:lnTo>
                <a:lnTo>
                  <a:pt x="139290" y="328528"/>
                </a:lnTo>
                <a:lnTo>
                  <a:pt x="139290" y="175905"/>
                </a:lnTo>
                <a:lnTo>
                  <a:pt x="155887" y="175905"/>
                </a:lnTo>
                <a:cubicBezTo>
                  <a:pt x="175404" y="175842"/>
                  <a:pt x="194247" y="168769"/>
                  <a:pt x="208970" y="155979"/>
                </a:cubicBezTo>
                <a:cubicBezTo>
                  <a:pt x="211492" y="150019"/>
                  <a:pt x="214839" y="144441"/>
                  <a:pt x="218914" y="139410"/>
                </a:cubicBezTo>
                <a:lnTo>
                  <a:pt x="271854" y="16569"/>
                </a:lnTo>
                <a:lnTo>
                  <a:pt x="318284" y="16569"/>
                </a:lnTo>
                <a:lnTo>
                  <a:pt x="318284" y="42851"/>
                </a:lnTo>
                <a:lnTo>
                  <a:pt x="311631" y="72705"/>
                </a:lnTo>
                <a:lnTo>
                  <a:pt x="311631" y="125840"/>
                </a:lnTo>
                <a:lnTo>
                  <a:pt x="384603" y="125840"/>
                </a:lnTo>
                <a:lnTo>
                  <a:pt x="407782" y="139410"/>
                </a:lnTo>
                <a:lnTo>
                  <a:pt x="407782" y="142838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045700" y="2060575"/>
            <a:ext cx="151130" cy="5048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436100" y="2032000"/>
            <a:ext cx="169545" cy="533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0387330" y="2432050"/>
            <a:ext cx="566420" cy="36385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0373995" y="3615055"/>
            <a:ext cx="593725" cy="3479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284970" y="3747770"/>
            <a:ext cx="151130" cy="5048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545445" y="3098800"/>
            <a:ext cx="648335" cy="857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029825" y="3860800"/>
            <a:ext cx="168275" cy="609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9" grpId="0" bldLvl="0" animBg="1"/>
      <p:bldP spid="11" grpId="1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905000" y="-1625600"/>
            <a:ext cx="7849412" cy="9906157"/>
          </a:xfrm>
          <a:custGeom>
            <a:avLst/>
            <a:gdLst/>
            <a:ahLst/>
            <a:cxnLst/>
            <a:rect l="l" t="t" r="r" b="b"/>
            <a:pathLst>
              <a:path w="7849412" h="9906157">
                <a:moveTo>
                  <a:pt x="7849412" y="7429618"/>
                </a:moveTo>
                <a:lnTo>
                  <a:pt x="3924706" y="9906157"/>
                </a:lnTo>
                <a:lnTo>
                  <a:pt x="0" y="7429618"/>
                </a:lnTo>
                <a:lnTo>
                  <a:pt x="0" y="2476539"/>
                </a:lnTo>
                <a:lnTo>
                  <a:pt x="3924706" y="0"/>
                </a:lnTo>
                <a:lnTo>
                  <a:pt x="7849412" y="2476539"/>
                </a:lnTo>
                <a:lnTo>
                  <a:pt x="7849412" y="7429618"/>
                </a:lnTo>
                <a:close/>
              </a:path>
            </a:pathLst>
          </a:custGeom>
          <a:solidFill>
            <a:srgbClr val="31BBFB">
              <a:alpha val="5882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4318000" y="-1231900"/>
            <a:ext cx="2917673" cy="3250066"/>
          </a:xfrm>
          <a:custGeom>
            <a:avLst/>
            <a:gdLst/>
            <a:ahLst/>
            <a:cxnLst/>
            <a:rect l="l" t="t" r="r" b="b"/>
            <a:pathLst>
              <a:path w="2917673" h="3250066">
                <a:moveTo>
                  <a:pt x="2917673" y="2437549"/>
                </a:moveTo>
                <a:lnTo>
                  <a:pt x="1458836" y="3250066"/>
                </a:lnTo>
                <a:lnTo>
                  <a:pt x="0" y="2437549"/>
                </a:lnTo>
                <a:lnTo>
                  <a:pt x="0" y="812516"/>
                </a:lnTo>
                <a:lnTo>
                  <a:pt x="1458836" y="0"/>
                </a:lnTo>
                <a:lnTo>
                  <a:pt x="2917673" y="812516"/>
                </a:lnTo>
                <a:lnTo>
                  <a:pt x="2917673" y="243754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752850" y="635000"/>
            <a:ext cx="4069778" cy="400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91000"/>
              </a:lnSpc>
            </a:pPr>
            <a:r>
              <a:rPr lang="en-US" sz="27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4514850" y="1079500"/>
            <a:ext cx="2540000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 spc="450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321300" y="2273300"/>
            <a:ext cx="796947" cy="887242"/>
          </a:xfrm>
          <a:custGeom>
            <a:avLst/>
            <a:gdLst/>
            <a:ahLst/>
            <a:cxnLst/>
            <a:rect l="l" t="t" r="r" b="b"/>
            <a:pathLst>
              <a:path w="796947" h="887242">
                <a:moveTo>
                  <a:pt x="796947" y="665432"/>
                </a:moveTo>
                <a:lnTo>
                  <a:pt x="398473" y="887242"/>
                </a:lnTo>
                <a:lnTo>
                  <a:pt x="0" y="665432"/>
                </a:lnTo>
                <a:lnTo>
                  <a:pt x="0" y="221811"/>
                </a:lnTo>
                <a:lnTo>
                  <a:pt x="398473" y="0"/>
                </a:lnTo>
                <a:lnTo>
                  <a:pt x="796947" y="221811"/>
                </a:lnTo>
                <a:lnTo>
                  <a:pt x="796947" y="665432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5740400" y="2971800"/>
            <a:ext cx="796947" cy="887242"/>
          </a:xfrm>
          <a:custGeom>
            <a:avLst/>
            <a:gdLst/>
            <a:ahLst/>
            <a:cxnLst/>
            <a:rect l="l" t="t" r="r" b="b"/>
            <a:pathLst>
              <a:path w="796947" h="887242">
                <a:moveTo>
                  <a:pt x="796947" y="665432"/>
                </a:moveTo>
                <a:lnTo>
                  <a:pt x="398473" y="887242"/>
                </a:lnTo>
                <a:lnTo>
                  <a:pt x="0" y="665432"/>
                </a:lnTo>
                <a:lnTo>
                  <a:pt x="0" y="221811"/>
                </a:lnTo>
                <a:lnTo>
                  <a:pt x="398473" y="0"/>
                </a:lnTo>
                <a:lnTo>
                  <a:pt x="796947" y="221811"/>
                </a:lnTo>
                <a:lnTo>
                  <a:pt x="796947" y="665432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5740400" y="4368800"/>
            <a:ext cx="796947" cy="887242"/>
          </a:xfrm>
          <a:custGeom>
            <a:avLst/>
            <a:gdLst/>
            <a:ahLst/>
            <a:cxnLst/>
            <a:rect l="l" t="t" r="r" b="b"/>
            <a:pathLst>
              <a:path w="796947" h="887242">
                <a:moveTo>
                  <a:pt x="796947" y="665432"/>
                </a:moveTo>
                <a:lnTo>
                  <a:pt x="398473" y="887242"/>
                </a:lnTo>
                <a:lnTo>
                  <a:pt x="0" y="665432"/>
                </a:lnTo>
                <a:lnTo>
                  <a:pt x="0" y="221811"/>
                </a:lnTo>
                <a:lnTo>
                  <a:pt x="398473" y="0"/>
                </a:lnTo>
                <a:lnTo>
                  <a:pt x="796947" y="221811"/>
                </a:lnTo>
                <a:lnTo>
                  <a:pt x="796947" y="665432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5308600" y="3670300"/>
            <a:ext cx="796947" cy="887242"/>
          </a:xfrm>
          <a:custGeom>
            <a:avLst/>
            <a:gdLst/>
            <a:ahLst/>
            <a:cxnLst/>
            <a:rect l="l" t="t" r="r" b="b"/>
            <a:pathLst>
              <a:path w="796947" h="887242">
                <a:moveTo>
                  <a:pt x="796947" y="665432"/>
                </a:moveTo>
                <a:lnTo>
                  <a:pt x="398473" y="887242"/>
                </a:lnTo>
                <a:lnTo>
                  <a:pt x="0" y="665432"/>
                </a:lnTo>
                <a:lnTo>
                  <a:pt x="0" y="221811"/>
                </a:lnTo>
                <a:lnTo>
                  <a:pt x="398473" y="0"/>
                </a:lnTo>
                <a:lnTo>
                  <a:pt x="796947" y="221811"/>
                </a:lnTo>
                <a:lnTo>
                  <a:pt x="796947" y="665432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100"/>
          </a:p>
        </p:txBody>
      </p:sp>
      <p:sp>
        <p:nvSpPr>
          <p:cNvPr id="10" name="Freeform 9"/>
          <p:cNvSpPr/>
          <p:nvPr/>
        </p:nvSpPr>
        <p:spPr>
          <a:xfrm>
            <a:off x="5321300" y="5067300"/>
            <a:ext cx="796947" cy="887242"/>
          </a:xfrm>
          <a:custGeom>
            <a:avLst/>
            <a:gdLst/>
            <a:ahLst/>
            <a:cxnLst/>
            <a:rect l="l" t="t" r="r" b="b"/>
            <a:pathLst>
              <a:path w="796947" h="887242">
                <a:moveTo>
                  <a:pt x="796947" y="665432"/>
                </a:moveTo>
                <a:lnTo>
                  <a:pt x="398473" y="887242"/>
                </a:lnTo>
                <a:lnTo>
                  <a:pt x="0" y="665432"/>
                </a:lnTo>
                <a:lnTo>
                  <a:pt x="0" y="221811"/>
                </a:lnTo>
                <a:lnTo>
                  <a:pt x="398473" y="0"/>
                </a:lnTo>
                <a:lnTo>
                  <a:pt x="796947" y="221811"/>
                </a:lnTo>
                <a:lnTo>
                  <a:pt x="796947" y="665432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00"/>
          </a:p>
        </p:txBody>
      </p:sp>
      <p:sp>
        <p:nvSpPr>
          <p:cNvPr id="11" name="TextBox 10"/>
          <p:cNvSpPr txBox="1"/>
          <p:nvPr/>
        </p:nvSpPr>
        <p:spPr>
          <a:xfrm>
            <a:off x="3048000" y="2527300"/>
            <a:ext cx="207010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0" y="3924300"/>
            <a:ext cx="207010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具体实现流程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0" y="5308600"/>
            <a:ext cx="207010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经验总结与不足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7500" y="3225800"/>
            <a:ext cx="207010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组内成员介绍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7500" y="4610100"/>
            <a:ext cx="2070100" cy="3816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项目成果展示</a:t>
            </a:r>
            <a:endParaRPr lang="zh-CN" altLang="en-US" sz="20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endParaRPr lang="en-US" sz="1100"/>
          </a:p>
        </p:txBody>
      </p:sp>
      <p:sp>
        <p:nvSpPr>
          <p:cNvPr id="4" name="Freeform 8"/>
          <p:cNvSpPr/>
          <p:nvPr/>
        </p:nvSpPr>
        <p:spPr>
          <a:xfrm>
            <a:off x="1217930" y="145796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4" name="Freeform 8"/>
          <p:cNvSpPr/>
          <p:nvPr/>
        </p:nvSpPr>
        <p:spPr>
          <a:xfrm>
            <a:off x="1167130" y="331978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5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9280" y="1457960"/>
            <a:ext cx="723328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选择颜色模型为</a:t>
            </a:r>
            <a:r>
              <a:rPr lang="en-US" alt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Lαβ</a:t>
            </a: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，将</a:t>
            </a:r>
            <a:r>
              <a:rPr lang="en-US" alt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作为输入，</a:t>
            </a:r>
            <a:r>
              <a:rPr lang="en-US" alt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αβ</a:t>
            </a: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作为预测输出</a:t>
            </a:r>
            <a:endParaRPr lang="zh-CN" altLang="en-US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38960" y="3319780"/>
            <a:ext cx="868553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选择残差神经网络作为主要网络架构并加入若干层卷积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920875" y="1998345"/>
            <a:ext cx="7342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此时的亮度通道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相当于一个灰度图像，如果将此作为输入，则输出图片的形状基本可以与原图一致。如果使用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，则需要迭代很多次才可以使得生成的图像形状与原图类似。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9600" y="3945255"/>
            <a:ext cx="71926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网络的主要架构是ResNet34的前8层，卷积层、上采样层组成。由于在残差网络使用了shortcut（捷径）的基本思想，导致网络层数很多的时候也可以避免梯度消失等现象，并且Resnet34针对尺寸比较大的图片，能够更好地提取特征，紧跟卷积层、上采样层对图像上色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6611620" y="5575300"/>
            <a:ext cx="3912870" cy="34607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完成用时情况：两周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第四阶段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2434590" y="1976120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将上一阶段的实验结果进行整合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177925" y="200850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6" name="Freeform 8"/>
          <p:cNvSpPr/>
          <p:nvPr/>
        </p:nvSpPr>
        <p:spPr>
          <a:xfrm>
            <a:off x="1177925" y="3128010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8"/>
          <p:cNvSpPr/>
          <p:nvPr/>
        </p:nvSpPr>
        <p:spPr>
          <a:xfrm>
            <a:off x="1177925" y="4342765"/>
            <a:ext cx="352493" cy="388958"/>
          </a:xfrm>
          <a:custGeom>
            <a:avLst/>
            <a:gdLst/>
            <a:ahLst/>
            <a:cxnLst/>
            <a:rect l="l" t="t" r="r" b="b"/>
            <a:pathLst>
              <a:path w="352493" h="388958">
                <a:moveTo>
                  <a:pt x="352493" y="291718"/>
                </a:moveTo>
                <a:lnTo>
                  <a:pt x="176247" y="388958"/>
                </a:lnTo>
                <a:lnTo>
                  <a:pt x="0" y="291718"/>
                </a:lnTo>
                <a:lnTo>
                  <a:pt x="0" y="97239"/>
                </a:lnTo>
                <a:lnTo>
                  <a:pt x="176247" y="0"/>
                </a:lnTo>
                <a:lnTo>
                  <a:pt x="352493" y="97239"/>
                </a:lnTo>
                <a:lnTo>
                  <a:pt x="352493" y="291718"/>
                </a:lnTo>
                <a:close/>
              </a:path>
            </a:pathLst>
          </a:custGeom>
          <a:solidFill>
            <a:srgbClr val="31BBFB">
              <a:alpha val="3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TextBox 9"/>
          <p:cNvSpPr txBox="1"/>
          <p:nvPr/>
        </p:nvSpPr>
        <p:spPr>
          <a:xfrm>
            <a:off x="2434590" y="3096260"/>
            <a:ext cx="758571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寻找大量的数据集进行训练，并测试成果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434590" y="4278630"/>
            <a:ext cx="8280400" cy="45339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完成前后端的制作，以项目收尾工作</a:t>
            </a:r>
            <a:endParaRPr lang="zh-CN" altLang="en-US" sz="24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6477000" y="5455285"/>
            <a:ext cx="3912870" cy="34607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完成用时情况：两周</a:t>
            </a:r>
            <a:endParaRPr lang="zh-CN" altLang="en-US" sz="1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069340" y="1569085"/>
            <a:ext cx="9203055" cy="3229610"/>
          </a:xfrm>
          <a:custGeom>
            <a:avLst/>
            <a:gdLst>
              <a:gd name="connisteX0" fmla="*/ 302326 w 8600742"/>
              <a:gd name="connsiteY0" fmla="*/ 485550 h 3229355"/>
              <a:gd name="connisteX1" fmla="*/ 169611 w 8600742"/>
              <a:gd name="connsiteY1" fmla="*/ 2969035 h 3229355"/>
              <a:gd name="connisteX2" fmla="*/ 2397191 w 8600742"/>
              <a:gd name="connsiteY2" fmla="*/ 2713130 h 3229355"/>
              <a:gd name="connisteX3" fmla="*/ 5943031 w 8600742"/>
              <a:gd name="connsiteY3" fmla="*/ 230280 h 3229355"/>
              <a:gd name="connisteX4" fmla="*/ 8160451 w 8600742"/>
              <a:gd name="connsiteY4" fmla="*/ 393475 h 3229355"/>
              <a:gd name="connisteX5" fmla="*/ 8558596 w 8600742"/>
              <a:gd name="connsiteY5" fmla="*/ 1701575 h 3229355"/>
              <a:gd name="connisteX6" fmla="*/ 7833426 w 8600742"/>
              <a:gd name="connsiteY6" fmla="*/ 3132230 h 3229355"/>
              <a:gd name="connisteX7" fmla="*/ 7894386 w 8600742"/>
              <a:gd name="connsiteY7" fmla="*/ 2948080 h 3229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600742" h="3229356">
                <a:moveTo>
                  <a:pt x="302326" y="485550"/>
                </a:moveTo>
                <a:cubicBezTo>
                  <a:pt x="231206" y="987200"/>
                  <a:pt x="-249489" y="2523265"/>
                  <a:pt x="169611" y="2969035"/>
                </a:cubicBezTo>
                <a:cubicBezTo>
                  <a:pt x="588711" y="3414805"/>
                  <a:pt x="1242761" y="3261135"/>
                  <a:pt x="2397191" y="2713130"/>
                </a:cubicBezTo>
                <a:cubicBezTo>
                  <a:pt x="3551621" y="2165125"/>
                  <a:pt x="4790506" y="694465"/>
                  <a:pt x="5943031" y="230280"/>
                </a:cubicBezTo>
                <a:cubicBezTo>
                  <a:pt x="7095556" y="-233905"/>
                  <a:pt x="7637211" y="99470"/>
                  <a:pt x="8160451" y="393475"/>
                </a:cubicBezTo>
                <a:cubicBezTo>
                  <a:pt x="8683691" y="687480"/>
                  <a:pt x="8624001" y="1153570"/>
                  <a:pt x="8558596" y="1701575"/>
                </a:cubicBezTo>
                <a:cubicBezTo>
                  <a:pt x="8493191" y="2249580"/>
                  <a:pt x="7966141" y="2882675"/>
                  <a:pt x="7833426" y="3132230"/>
                </a:cubicBezTo>
                <a:cubicBezTo>
                  <a:pt x="7700711" y="3381785"/>
                  <a:pt x="7867716" y="3013485"/>
                  <a:pt x="7894386" y="2948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619125" y="2999105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前端页面制作</a:t>
            </a:r>
            <a:endParaRPr lang="zh-CN" altLang="en-US" sz="1100"/>
          </a:p>
        </p:txBody>
      </p:sp>
      <p:sp>
        <p:nvSpPr>
          <p:cNvPr id="10" name="Freeform 9"/>
          <p:cNvSpPr/>
          <p:nvPr/>
        </p:nvSpPr>
        <p:spPr>
          <a:xfrm>
            <a:off x="3371215" y="3703320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代码整合实现</a:t>
            </a:r>
            <a:endParaRPr lang="zh-CN" altLang="en-US" sz="1100"/>
          </a:p>
        </p:txBody>
      </p:sp>
      <p:sp>
        <p:nvSpPr>
          <p:cNvPr id="11" name="Freeform 10"/>
          <p:cNvSpPr/>
          <p:nvPr/>
        </p:nvSpPr>
        <p:spPr>
          <a:xfrm>
            <a:off x="8463280" y="990600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altLang="zh-CN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的制作</a:t>
            </a:r>
            <a:endParaRPr lang="zh-CN" altLang="en-US" sz="15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7305" y="4045585"/>
            <a:ext cx="1256602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黄瑞如</a:t>
            </a:r>
            <a:endParaRPr lang="zh-CN" alt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8298180" y="2184400"/>
            <a:ext cx="1256602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宋子豪</a:t>
            </a:r>
            <a:endParaRPr lang="zh-CN" altLang="en-US" sz="1100"/>
          </a:p>
        </p:txBody>
      </p:sp>
      <p:sp>
        <p:nvSpPr>
          <p:cNvPr id="15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第四阶段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8325" y="3969385"/>
            <a:ext cx="3385820" cy="2539365"/>
          </a:xfrm>
          <a:prstGeom prst="rect">
            <a:avLst/>
          </a:prstGeom>
        </p:spPr>
      </p:pic>
      <p:pic>
        <p:nvPicPr>
          <p:cNvPr id="17" name="图片 16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5" y="-635"/>
            <a:ext cx="3213735" cy="2410460"/>
          </a:xfrm>
          <a:prstGeom prst="rect">
            <a:avLst/>
          </a:prstGeom>
        </p:spPr>
      </p:pic>
      <p:sp>
        <p:nvSpPr>
          <p:cNvPr id="18" name="TextBox 12"/>
          <p:cNvSpPr txBox="1"/>
          <p:nvPr/>
        </p:nvSpPr>
        <p:spPr>
          <a:xfrm>
            <a:off x="3206750" y="4927600"/>
            <a:ext cx="1256602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付春江</a:t>
            </a:r>
            <a:endParaRPr lang="zh-CN" altLang="en-US" sz="1100"/>
          </a:p>
        </p:txBody>
      </p:sp>
      <p:sp>
        <p:nvSpPr>
          <p:cNvPr id="23" name="Freeform 9"/>
          <p:cNvSpPr/>
          <p:nvPr/>
        </p:nvSpPr>
        <p:spPr>
          <a:xfrm>
            <a:off x="9763760" y="2310765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项目收尾工作</a:t>
            </a:r>
            <a:endParaRPr lang="zh-CN" altLang="en-US" sz="1100"/>
          </a:p>
        </p:txBody>
      </p:sp>
      <p:sp>
        <p:nvSpPr>
          <p:cNvPr id="25" name="Freeform 9"/>
          <p:cNvSpPr/>
          <p:nvPr/>
        </p:nvSpPr>
        <p:spPr>
          <a:xfrm>
            <a:off x="6757035" y="1500505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后端的实现</a:t>
            </a:r>
            <a:endParaRPr lang="zh-CN" altLang="en-US" sz="1100"/>
          </a:p>
        </p:txBody>
      </p:sp>
      <p:sp>
        <p:nvSpPr>
          <p:cNvPr id="26" name="TextBox 12"/>
          <p:cNvSpPr txBox="1"/>
          <p:nvPr/>
        </p:nvSpPr>
        <p:spPr>
          <a:xfrm>
            <a:off x="6592570" y="2690495"/>
            <a:ext cx="1256602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田宇伟老师</a:t>
            </a:r>
            <a:endParaRPr lang="zh-CN" altLang="en-US" sz="1100"/>
          </a:p>
        </p:txBody>
      </p:sp>
      <p:sp>
        <p:nvSpPr>
          <p:cNvPr id="29" name="Freeform 9"/>
          <p:cNvSpPr/>
          <p:nvPr/>
        </p:nvSpPr>
        <p:spPr>
          <a:xfrm>
            <a:off x="1659255" y="4232910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数据集的查找</a:t>
            </a:r>
            <a:endParaRPr lang="zh-CN" altLang="en-US" sz="1100"/>
          </a:p>
        </p:txBody>
      </p:sp>
      <p:sp>
        <p:nvSpPr>
          <p:cNvPr id="30" name="TextBox 12"/>
          <p:cNvSpPr txBox="1"/>
          <p:nvPr/>
        </p:nvSpPr>
        <p:spPr>
          <a:xfrm>
            <a:off x="1162050" y="5420995"/>
            <a:ext cx="1920875" cy="34607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高新月</a:t>
            </a:r>
            <a:endParaRPr lang="zh-CN" altLang="en-US" sz="1100"/>
          </a:p>
        </p:txBody>
      </p:sp>
      <p:sp>
        <p:nvSpPr>
          <p:cNvPr id="4" name="Freeform 9"/>
          <p:cNvSpPr/>
          <p:nvPr/>
        </p:nvSpPr>
        <p:spPr>
          <a:xfrm>
            <a:off x="5008880" y="2569845"/>
            <a:ext cx="927100" cy="1030111"/>
          </a:xfrm>
          <a:custGeom>
            <a:avLst/>
            <a:gdLst/>
            <a:ahLst/>
            <a:cxnLst/>
            <a:rect l="l" t="t" r="r" b="b"/>
            <a:pathLst>
              <a:path w="927100" h="1030111">
                <a:moveTo>
                  <a:pt x="927100" y="772583"/>
                </a:moveTo>
                <a:lnTo>
                  <a:pt x="463550" y="1030111"/>
                </a:lnTo>
                <a:lnTo>
                  <a:pt x="0" y="772583"/>
                </a:lnTo>
                <a:lnTo>
                  <a:pt x="0" y="257528"/>
                </a:lnTo>
                <a:lnTo>
                  <a:pt x="463550" y="0"/>
                </a:lnTo>
                <a:lnTo>
                  <a:pt x="927100" y="257528"/>
                </a:lnTo>
                <a:lnTo>
                  <a:pt x="927100" y="77258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ctr" latinLnBrk="1">
              <a:lnSpc>
                <a:spcPct val="116000"/>
              </a:lnSpc>
            </a:pPr>
            <a:r>
              <a:rPr lang="zh-CN" altLang="en-US" sz="15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代码效果测试</a:t>
            </a:r>
            <a:endParaRPr lang="zh-CN" altLang="en-US" sz="1100"/>
          </a:p>
        </p:txBody>
      </p:sp>
      <p:sp>
        <p:nvSpPr>
          <p:cNvPr id="6" name="TextBox 12"/>
          <p:cNvSpPr txBox="1"/>
          <p:nvPr/>
        </p:nvSpPr>
        <p:spPr>
          <a:xfrm>
            <a:off x="4844415" y="3794760"/>
            <a:ext cx="1256602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张引硕</a:t>
            </a:r>
            <a:endParaRPr lang="zh-CN" altLang="en-US" sz="1100"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479800" y="-25019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479800" y="38862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8439" y="2925191"/>
            <a:ext cx="5048822" cy="6496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5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最终成果展示</a:t>
            </a:r>
            <a:endParaRPr lang="zh-CN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067300" y="762000"/>
            <a:ext cx="1408748" cy="9842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数据及平台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3911600" y="2057400"/>
            <a:ext cx="1371600" cy="1524000"/>
          </a:xfrm>
          <a:custGeom>
            <a:avLst/>
            <a:gdLst/>
            <a:ahLst/>
            <a:cxnLst/>
            <a:rect l="l" t="t" r="r" b="b"/>
            <a:pathLst>
              <a:path w="1371600" h="1524000">
                <a:moveTo>
                  <a:pt x="1371600" y="1143000"/>
                </a:moveTo>
                <a:lnTo>
                  <a:pt x="685800" y="1524000"/>
                </a:lnTo>
                <a:lnTo>
                  <a:pt x="0" y="1143000"/>
                </a:lnTo>
                <a:lnTo>
                  <a:pt x="0" y="381000"/>
                </a:lnTo>
                <a:lnTo>
                  <a:pt x="685800" y="0"/>
                </a:lnTo>
                <a:lnTo>
                  <a:pt x="1371600" y="381000"/>
                </a:lnTo>
                <a:lnTo>
                  <a:pt x="1371600" y="1143000"/>
                </a:lnTo>
                <a:close/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训练集</a:t>
            </a:r>
            <a:endParaRPr lang="zh-CN" altLang="en-US" sz="1100"/>
          </a:p>
        </p:txBody>
      </p:sp>
      <p:sp>
        <p:nvSpPr>
          <p:cNvPr id="7" name="Freeform 6"/>
          <p:cNvSpPr/>
          <p:nvPr/>
        </p:nvSpPr>
        <p:spPr>
          <a:xfrm>
            <a:off x="4724400" y="3340100"/>
            <a:ext cx="1371600" cy="1524000"/>
          </a:xfrm>
          <a:custGeom>
            <a:avLst/>
            <a:gdLst/>
            <a:ahLst/>
            <a:cxnLst/>
            <a:rect l="l" t="t" r="r" b="b"/>
            <a:pathLst>
              <a:path w="1371600" h="1524000">
                <a:moveTo>
                  <a:pt x="1371600" y="1143000"/>
                </a:moveTo>
                <a:lnTo>
                  <a:pt x="685800" y="1524000"/>
                </a:lnTo>
                <a:lnTo>
                  <a:pt x="0" y="1143000"/>
                </a:lnTo>
                <a:lnTo>
                  <a:pt x="0" y="381000"/>
                </a:lnTo>
                <a:lnTo>
                  <a:pt x="685800" y="0"/>
                </a:lnTo>
                <a:lnTo>
                  <a:pt x="1371600" y="381000"/>
                </a:lnTo>
                <a:lnTo>
                  <a:pt x="1371600" y="11430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测试集</a:t>
            </a:r>
            <a:endParaRPr lang="zh-CN" altLang="en-US" sz="14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499100" y="2057400"/>
            <a:ext cx="1371600" cy="1524000"/>
          </a:xfrm>
          <a:custGeom>
            <a:avLst/>
            <a:gdLst/>
            <a:ahLst/>
            <a:cxnLst/>
            <a:rect l="l" t="t" r="r" b="b"/>
            <a:pathLst>
              <a:path w="1371600" h="1524000">
                <a:moveTo>
                  <a:pt x="1371600" y="1143000"/>
                </a:moveTo>
                <a:lnTo>
                  <a:pt x="685800" y="1524000"/>
                </a:lnTo>
                <a:lnTo>
                  <a:pt x="0" y="1143000"/>
                </a:lnTo>
                <a:lnTo>
                  <a:pt x="0" y="381000"/>
                </a:lnTo>
                <a:lnTo>
                  <a:pt x="685800" y="0"/>
                </a:lnTo>
                <a:lnTo>
                  <a:pt x="1371600" y="381000"/>
                </a:lnTo>
                <a:lnTo>
                  <a:pt x="1371600" y="11430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网络架构</a:t>
            </a:r>
            <a:endParaRPr lang="zh-CN" altLang="en-US" sz="1100"/>
          </a:p>
        </p:txBody>
      </p:sp>
      <p:sp>
        <p:nvSpPr>
          <p:cNvPr id="9" name="Freeform 8"/>
          <p:cNvSpPr/>
          <p:nvPr/>
        </p:nvSpPr>
        <p:spPr>
          <a:xfrm>
            <a:off x="6299200" y="3327400"/>
            <a:ext cx="1371600" cy="1524000"/>
          </a:xfrm>
          <a:custGeom>
            <a:avLst/>
            <a:gdLst/>
            <a:ahLst/>
            <a:cxnLst/>
            <a:rect l="l" t="t" r="r" b="b"/>
            <a:pathLst>
              <a:path w="1371600" h="1524000">
                <a:moveTo>
                  <a:pt x="1371600" y="1143000"/>
                </a:moveTo>
                <a:lnTo>
                  <a:pt x="685800" y="1524000"/>
                </a:lnTo>
                <a:lnTo>
                  <a:pt x="0" y="1143000"/>
                </a:lnTo>
                <a:lnTo>
                  <a:pt x="0" y="381000"/>
                </a:lnTo>
                <a:lnTo>
                  <a:pt x="685800" y="0"/>
                </a:lnTo>
                <a:lnTo>
                  <a:pt x="1371600" y="381000"/>
                </a:lnTo>
                <a:lnTo>
                  <a:pt x="1371600" y="1143000"/>
                </a:lnTo>
                <a:close/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运行平台</a:t>
            </a:r>
            <a:endParaRPr lang="zh-CN" altLang="en-US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3740" y="3689350"/>
            <a:ext cx="2540000" cy="826135"/>
          </a:xfrm>
          <a:prstGeom prst="rect">
            <a:avLst/>
          </a:prstGeom>
        </p:spPr>
        <p:txBody>
          <a:bodyPr lIns="0" tIns="0" rIns="63500" rtlCol="0" anchor="t">
            <a:spAutoFit/>
          </a:bodyPr>
          <a:lstStyle/>
          <a:p>
            <a:pPr algn="r" latinLnBrk="1">
              <a:lnSpc>
                <a:spcPct val="141000"/>
              </a:lnSpc>
            </a:pPr>
            <a:r>
              <a:rPr lang="en-US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595</a:t>
            </a:r>
            <a:r>
              <a:rPr lang="zh-CN" altLang="en-US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张不同场景下的高清风景图片</a:t>
            </a:r>
            <a:endParaRPr lang="zh-CN" altLang="en-US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3955" y="2381250"/>
            <a:ext cx="2540000" cy="826135"/>
          </a:xfrm>
          <a:prstGeom prst="rect">
            <a:avLst/>
          </a:prstGeom>
        </p:spPr>
        <p:txBody>
          <a:bodyPr lIns="0" tIns="0" rIns="63500" rtlCol="0" anchor="t">
            <a:spAutoFit/>
          </a:bodyPr>
          <a:lstStyle/>
          <a:p>
            <a:pPr algn="r" latinLnBrk="1">
              <a:lnSpc>
                <a:spcPct val="141000"/>
              </a:lnSpc>
            </a:pPr>
            <a:r>
              <a:rPr lang="en-US" altLang="zh-CN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10421</a:t>
            </a:r>
            <a:r>
              <a:rPr lang="zh-CN" altLang="en-US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张不同场景下的高清风景图片</a:t>
            </a:r>
            <a:endParaRPr lang="zh-CN" altLang="en-US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4160" y="3871595"/>
            <a:ext cx="2540000" cy="435610"/>
          </a:xfrm>
          <a:prstGeom prst="rect">
            <a:avLst/>
          </a:prstGeom>
        </p:spPr>
        <p:txBody>
          <a:bodyPr lIns="0" tIns="0" rIns="63500" rtlCol="0" anchor="t">
            <a:spAutoFit/>
          </a:bodyPr>
          <a:lstStyle/>
          <a:p>
            <a:pPr algn="l" latinLnBrk="1">
              <a:lnSpc>
                <a:spcPct val="141000"/>
              </a:lnSpc>
            </a:pPr>
            <a:r>
              <a:rPr lang="en-US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kaggle</a:t>
            </a:r>
            <a:r>
              <a:rPr lang="zh-CN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以及</a:t>
            </a:r>
            <a:r>
              <a:rPr lang="en-US" altLang="zh-CN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colab</a:t>
            </a:r>
            <a:endParaRPr lang="en-US" altLang="zh-CN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8505" y="2381250"/>
            <a:ext cx="2265045" cy="826135"/>
          </a:xfrm>
          <a:prstGeom prst="rect">
            <a:avLst/>
          </a:prstGeom>
        </p:spPr>
        <p:txBody>
          <a:bodyPr wrap="square" lIns="0" tIns="0" rIns="63500" rtlCol="0" anchor="t">
            <a:spAutoFit/>
          </a:bodyPr>
          <a:lstStyle/>
          <a:p>
            <a:pPr algn="l" latinLnBrk="1">
              <a:lnSpc>
                <a:spcPct val="141000"/>
              </a:lnSpc>
            </a:pPr>
            <a:r>
              <a:rPr lang="zh-CN" altLang="en-US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ResNet34的前8层以及若干层卷积网络</a:t>
            </a:r>
            <a:endParaRPr lang="en-US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代码展示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QQ图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409575"/>
            <a:ext cx="6454140" cy="566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参数设置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Freeform 5"/>
          <p:cNvSpPr/>
          <p:nvPr/>
        </p:nvSpPr>
        <p:spPr>
          <a:xfrm>
            <a:off x="916940" y="1806575"/>
            <a:ext cx="367030" cy="388620"/>
          </a:xfrm>
          <a:custGeom>
            <a:avLst/>
            <a:gdLst/>
            <a:ahLst/>
            <a:cxnLst/>
            <a:rect l="l" t="t" r="r" b="b"/>
            <a:pathLst>
              <a:path w="484382" h="536748">
                <a:moveTo>
                  <a:pt x="484382" y="402561"/>
                </a:moveTo>
                <a:lnTo>
                  <a:pt x="242191" y="536748"/>
                </a:lnTo>
                <a:lnTo>
                  <a:pt x="0" y="402561"/>
                </a:lnTo>
                <a:lnTo>
                  <a:pt x="0" y="134187"/>
                </a:lnTo>
                <a:lnTo>
                  <a:pt x="242191" y="0"/>
                </a:lnTo>
                <a:lnTo>
                  <a:pt x="484382" y="134187"/>
                </a:lnTo>
                <a:lnTo>
                  <a:pt x="484382" y="40256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8" name="Freeform 6"/>
          <p:cNvSpPr/>
          <p:nvPr/>
        </p:nvSpPr>
        <p:spPr>
          <a:xfrm>
            <a:off x="1107440" y="1997075"/>
            <a:ext cx="1656080" cy="2508885"/>
          </a:xfrm>
          <a:custGeom>
            <a:avLst/>
            <a:gdLst/>
            <a:ahLst/>
            <a:cxnLst/>
            <a:rect l="l" t="t" r="r" b="b"/>
            <a:pathLst>
              <a:path w="2186478" h="3468206">
                <a:moveTo>
                  <a:pt x="0" y="65183"/>
                </a:moveTo>
                <a:cubicBezTo>
                  <a:pt x="0" y="29183"/>
                  <a:pt x="29183" y="0"/>
                  <a:pt x="65183" y="0"/>
                </a:cubicBezTo>
                <a:lnTo>
                  <a:pt x="2121295" y="0"/>
                </a:lnTo>
                <a:cubicBezTo>
                  <a:pt x="2157294" y="0"/>
                  <a:pt x="2186478" y="29183"/>
                  <a:pt x="2186478" y="65183"/>
                </a:cubicBezTo>
                <a:lnTo>
                  <a:pt x="2186478" y="3403023"/>
                </a:lnTo>
                <a:cubicBezTo>
                  <a:pt x="2186477" y="3439023"/>
                  <a:pt x="2157294" y="3468206"/>
                  <a:pt x="2121295" y="3468206"/>
                </a:cubicBezTo>
                <a:lnTo>
                  <a:pt x="65183" y="3468206"/>
                </a:lnTo>
                <a:cubicBezTo>
                  <a:pt x="29183" y="3468206"/>
                  <a:pt x="0" y="3439023"/>
                  <a:pt x="0" y="3403023"/>
                </a:cubicBezTo>
                <a:lnTo>
                  <a:pt x="0" y="65183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9" name="TextBox 7"/>
          <p:cNvSpPr txBox="1"/>
          <p:nvPr/>
        </p:nvSpPr>
        <p:spPr>
          <a:xfrm>
            <a:off x="1358900" y="2423795"/>
            <a:ext cx="126174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迭代次数</a:t>
            </a:r>
            <a:endParaRPr lang="zh-CN" altLang="en-US" sz="1100"/>
          </a:p>
        </p:txBody>
      </p:sp>
      <p:sp>
        <p:nvSpPr>
          <p:cNvPr id="11" name="Freeform 9"/>
          <p:cNvSpPr/>
          <p:nvPr/>
        </p:nvSpPr>
        <p:spPr>
          <a:xfrm>
            <a:off x="1310640" y="3013075"/>
            <a:ext cx="1358265" cy="78105"/>
          </a:xfrm>
          <a:custGeom>
            <a:avLst/>
            <a:gdLst/>
            <a:ahLst/>
            <a:cxnLst/>
            <a:rect l="l" t="t" r="r" b="b"/>
            <a:pathLst>
              <a:path w="1792744">
                <a:moveTo>
                  <a:pt x="0" y="0"/>
                </a:moveTo>
                <a:lnTo>
                  <a:pt x="1792744" y="0"/>
                </a:lnTo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" name="文本框 21"/>
          <p:cNvSpPr txBox="1"/>
          <p:nvPr/>
        </p:nvSpPr>
        <p:spPr>
          <a:xfrm>
            <a:off x="1430020" y="342963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100</a:t>
            </a:r>
            <a:r>
              <a:rPr lang="zh-CN" altLang="en-US"/>
              <a:t>次</a:t>
            </a:r>
            <a:endParaRPr lang="zh-CN" altLang="en-US"/>
          </a:p>
        </p:txBody>
      </p:sp>
      <p:sp>
        <p:nvSpPr>
          <p:cNvPr id="28" name="Freeform 5"/>
          <p:cNvSpPr/>
          <p:nvPr/>
        </p:nvSpPr>
        <p:spPr>
          <a:xfrm>
            <a:off x="3469640" y="1806575"/>
            <a:ext cx="367030" cy="388620"/>
          </a:xfrm>
          <a:custGeom>
            <a:avLst/>
            <a:gdLst/>
            <a:ahLst/>
            <a:cxnLst/>
            <a:rect l="l" t="t" r="r" b="b"/>
            <a:pathLst>
              <a:path w="484382" h="536748">
                <a:moveTo>
                  <a:pt x="484382" y="402561"/>
                </a:moveTo>
                <a:lnTo>
                  <a:pt x="242191" y="536748"/>
                </a:lnTo>
                <a:lnTo>
                  <a:pt x="0" y="402561"/>
                </a:lnTo>
                <a:lnTo>
                  <a:pt x="0" y="134187"/>
                </a:lnTo>
                <a:lnTo>
                  <a:pt x="242191" y="0"/>
                </a:lnTo>
                <a:lnTo>
                  <a:pt x="484382" y="134187"/>
                </a:lnTo>
                <a:lnTo>
                  <a:pt x="484382" y="40256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9" name="Freeform 6"/>
          <p:cNvSpPr/>
          <p:nvPr/>
        </p:nvSpPr>
        <p:spPr>
          <a:xfrm>
            <a:off x="3660140" y="1997075"/>
            <a:ext cx="1656080" cy="2508885"/>
          </a:xfrm>
          <a:custGeom>
            <a:avLst/>
            <a:gdLst/>
            <a:ahLst/>
            <a:cxnLst/>
            <a:rect l="l" t="t" r="r" b="b"/>
            <a:pathLst>
              <a:path w="2186478" h="3468206">
                <a:moveTo>
                  <a:pt x="0" y="65183"/>
                </a:moveTo>
                <a:cubicBezTo>
                  <a:pt x="0" y="29183"/>
                  <a:pt x="29183" y="0"/>
                  <a:pt x="65183" y="0"/>
                </a:cubicBezTo>
                <a:lnTo>
                  <a:pt x="2121295" y="0"/>
                </a:lnTo>
                <a:cubicBezTo>
                  <a:pt x="2157294" y="0"/>
                  <a:pt x="2186478" y="29183"/>
                  <a:pt x="2186478" y="65183"/>
                </a:cubicBezTo>
                <a:lnTo>
                  <a:pt x="2186478" y="3403023"/>
                </a:lnTo>
                <a:cubicBezTo>
                  <a:pt x="2186477" y="3439023"/>
                  <a:pt x="2157294" y="3468206"/>
                  <a:pt x="2121295" y="3468206"/>
                </a:cubicBezTo>
                <a:lnTo>
                  <a:pt x="65183" y="3468206"/>
                </a:lnTo>
                <a:cubicBezTo>
                  <a:pt x="29183" y="3468206"/>
                  <a:pt x="0" y="3439023"/>
                  <a:pt x="0" y="3403023"/>
                </a:cubicBezTo>
                <a:lnTo>
                  <a:pt x="0" y="65183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0" name="TextBox 7"/>
          <p:cNvSpPr txBox="1"/>
          <p:nvPr/>
        </p:nvSpPr>
        <p:spPr>
          <a:xfrm>
            <a:off x="3911600" y="2423795"/>
            <a:ext cx="126174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批大小</a:t>
            </a:r>
            <a:endParaRPr lang="zh-CN" altLang="en-US" sz="1100"/>
          </a:p>
        </p:txBody>
      </p:sp>
      <p:sp>
        <p:nvSpPr>
          <p:cNvPr id="31" name="Freeform 9"/>
          <p:cNvSpPr/>
          <p:nvPr/>
        </p:nvSpPr>
        <p:spPr>
          <a:xfrm>
            <a:off x="3863340" y="3013075"/>
            <a:ext cx="1358265" cy="78105"/>
          </a:xfrm>
          <a:custGeom>
            <a:avLst/>
            <a:gdLst/>
            <a:ahLst/>
            <a:cxnLst/>
            <a:rect l="l" t="t" r="r" b="b"/>
            <a:pathLst>
              <a:path w="1792744">
                <a:moveTo>
                  <a:pt x="0" y="0"/>
                </a:moveTo>
                <a:lnTo>
                  <a:pt x="1792744" y="0"/>
                </a:lnTo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2" name="文本框 31"/>
          <p:cNvSpPr txBox="1"/>
          <p:nvPr/>
        </p:nvSpPr>
        <p:spPr>
          <a:xfrm>
            <a:off x="3982720" y="342963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64</a:t>
            </a:r>
            <a:r>
              <a:rPr lang="zh-CN" altLang="en-US"/>
              <a:t>个</a:t>
            </a:r>
            <a:r>
              <a:rPr lang="en-US" altLang="zh-CN"/>
              <a:t>/</a:t>
            </a:r>
            <a:r>
              <a:rPr lang="zh-CN" altLang="en-US"/>
              <a:t>次</a:t>
            </a:r>
            <a:endParaRPr lang="zh-CN" altLang="en-US"/>
          </a:p>
        </p:txBody>
      </p:sp>
      <p:sp>
        <p:nvSpPr>
          <p:cNvPr id="33" name="Freeform 5"/>
          <p:cNvSpPr/>
          <p:nvPr/>
        </p:nvSpPr>
        <p:spPr>
          <a:xfrm>
            <a:off x="6033135" y="1806575"/>
            <a:ext cx="367030" cy="388620"/>
          </a:xfrm>
          <a:custGeom>
            <a:avLst/>
            <a:gdLst/>
            <a:ahLst/>
            <a:cxnLst/>
            <a:rect l="l" t="t" r="r" b="b"/>
            <a:pathLst>
              <a:path w="484382" h="536748">
                <a:moveTo>
                  <a:pt x="484382" y="402561"/>
                </a:moveTo>
                <a:lnTo>
                  <a:pt x="242191" y="536748"/>
                </a:lnTo>
                <a:lnTo>
                  <a:pt x="0" y="402561"/>
                </a:lnTo>
                <a:lnTo>
                  <a:pt x="0" y="134187"/>
                </a:lnTo>
                <a:lnTo>
                  <a:pt x="242191" y="0"/>
                </a:lnTo>
                <a:lnTo>
                  <a:pt x="484382" y="134187"/>
                </a:lnTo>
                <a:lnTo>
                  <a:pt x="484382" y="40256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4" name="Freeform 6"/>
          <p:cNvSpPr/>
          <p:nvPr/>
        </p:nvSpPr>
        <p:spPr>
          <a:xfrm>
            <a:off x="6223635" y="1997075"/>
            <a:ext cx="1656080" cy="2508885"/>
          </a:xfrm>
          <a:custGeom>
            <a:avLst/>
            <a:gdLst/>
            <a:ahLst/>
            <a:cxnLst/>
            <a:rect l="l" t="t" r="r" b="b"/>
            <a:pathLst>
              <a:path w="2186478" h="3468206">
                <a:moveTo>
                  <a:pt x="0" y="65183"/>
                </a:moveTo>
                <a:cubicBezTo>
                  <a:pt x="0" y="29183"/>
                  <a:pt x="29183" y="0"/>
                  <a:pt x="65183" y="0"/>
                </a:cubicBezTo>
                <a:lnTo>
                  <a:pt x="2121295" y="0"/>
                </a:lnTo>
                <a:cubicBezTo>
                  <a:pt x="2157294" y="0"/>
                  <a:pt x="2186478" y="29183"/>
                  <a:pt x="2186478" y="65183"/>
                </a:cubicBezTo>
                <a:lnTo>
                  <a:pt x="2186478" y="3403023"/>
                </a:lnTo>
                <a:cubicBezTo>
                  <a:pt x="2186477" y="3439023"/>
                  <a:pt x="2157294" y="3468206"/>
                  <a:pt x="2121295" y="3468206"/>
                </a:cubicBezTo>
                <a:lnTo>
                  <a:pt x="65183" y="3468206"/>
                </a:lnTo>
                <a:cubicBezTo>
                  <a:pt x="29183" y="3468206"/>
                  <a:pt x="0" y="3439023"/>
                  <a:pt x="0" y="3403023"/>
                </a:cubicBezTo>
                <a:lnTo>
                  <a:pt x="0" y="65183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5" name="TextBox 7"/>
          <p:cNvSpPr txBox="1"/>
          <p:nvPr/>
        </p:nvSpPr>
        <p:spPr>
          <a:xfrm>
            <a:off x="6475095" y="2423795"/>
            <a:ext cx="126174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固定输入</a:t>
            </a:r>
            <a:endParaRPr lang="zh-CN" altLang="en-US" sz="1100"/>
          </a:p>
        </p:txBody>
      </p:sp>
      <p:sp>
        <p:nvSpPr>
          <p:cNvPr id="36" name="Freeform 9"/>
          <p:cNvSpPr/>
          <p:nvPr/>
        </p:nvSpPr>
        <p:spPr>
          <a:xfrm>
            <a:off x="6426835" y="3013075"/>
            <a:ext cx="1358265" cy="78105"/>
          </a:xfrm>
          <a:custGeom>
            <a:avLst/>
            <a:gdLst/>
            <a:ahLst/>
            <a:cxnLst/>
            <a:rect l="l" t="t" r="r" b="b"/>
            <a:pathLst>
              <a:path w="1792744">
                <a:moveTo>
                  <a:pt x="0" y="0"/>
                </a:moveTo>
                <a:lnTo>
                  <a:pt x="1792744" y="0"/>
                </a:lnTo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文本框 36"/>
          <p:cNvSpPr txBox="1"/>
          <p:nvPr/>
        </p:nvSpPr>
        <p:spPr>
          <a:xfrm>
            <a:off x="6546215" y="3429635"/>
            <a:ext cx="1099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n*1*224*224</a:t>
            </a:r>
            <a:endParaRPr lang="en-US"/>
          </a:p>
        </p:txBody>
      </p:sp>
      <p:sp>
        <p:nvSpPr>
          <p:cNvPr id="38" name="Freeform 5"/>
          <p:cNvSpPr/>
          <p:nvPr/>
        </p:nvSpPr>
        <p:spPr>
          <a:xfrm>
            <a:off x="8688705" y="1805940"/>
            <a:ext cx="367030" cy="388620"/>
          </a:xfrm>
          <a:custGeom>
            <a:avLst/>
            <a:gdLst/>
            <a:ahLst/>
            <a:cxnLst/>
            <a:rect l="l" t="t" r="r" b="b"/>
            <a:pathLst>
              <a:path w="484382" h="536748">
                <a:moveTo>
                  <a:pt x="484382" y="402561"/>
                </a:moveTo>
                <a:lnTo>
                  <a:pt x="242191" y="536748"/>
                </a:lnTo>
                <a:lnTo>
                  <a:pt x="0" y="402561"/>
                </a:lnTo>
                <a:lnTo>
                  <a:pt x="0" y="134187"/>
                </a:lnTo>
                <a:lnTo>
                  <a:pt x="242191" y="0"/>
                </a:lnTo>
                <a:lnTo>
                  <a:pt x="484382" y="134187"/>
                </a:lnTo>
                <a:lnTo>
                  <a:pt x="484382" y="40256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9" name="Freeform 6"/>
          <p:cNvSpPr/>
          <p:nvPr/>
        </p:nvSpPr>
        <p:spPr>
          <a:xfrm>
            <a:off x="8879205" y="1996440"/>
            <a:ext cx="1656080" cy="2508885"/>
          </a:xfrm>
          <a:custGeom>
            <a:avLst/>
            <a:gdLst/>
            <a:ahLst/>
            <a:cxnLst/>
            <a:rect l="l" t="t" r="r" b="b"/>
            <a:pathLst>
              <a:path w="2186478" h="3468206">
                <a:moveTo>
                  <a:pt x="0" y="65183"/>
                </a:moveTo>
                <a:cubicBezTo>
                  <a:pt x="0" y="29183"/>
                  <a:pt x="29183" y="0"/>
                  <a:pt x="65183" y="0"/>
                </a:cubicBezTo>
                <a:lnTo>
                  <a:pt x="2121295" y="0"/>
                </a:lnTo>
                <a:cubicBezTo>
                  <a:pt x="2157294" y="0"/>
                  <a:pt x="2186478" y="29183"/>
                  <a:pt x="2186478" y="65183"/>
                </a:cubicBezTo>
                <a:lnTo>
                  <a:pt x="2186478" y="3403023"/>
                </a:lnTo>
                <a:cubicBezTo>
                  <a:pt x="2186477" y="3439023"/>
                  <a:pt x="2157294" y="3468206"/>
                  <a:pt x="2121295" y="3468206"/>
                </a:cubicBezTo>
                <a:lnTo>
                  <a:pt x="65183" y="3468206"/>
                </a:lnTo>
                <a:cubicBezTo>
                  <a:pt x="29183" y="3468206"/>
                  <a:pt x="0" y="3439023"/>
                  <a:pt x="0" y="3403023"/>
                </a:cubicBezTo>
                <a:lnTo>
                  <a:pt x="0" y="65183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40" name="TextBox 7"/>
          <p:cNvSpPr txBox="1"/>
          <p:nvPr/>
        </p:nvSpPr>
        <p:spPr>
          <a:xfrm>
            <a:off x="9130665" y="2423160"/>
            <a:ext cx="1261745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0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预测输出</a:t>
            </a:r>
            <a:endParaRPr lang="zh-CN" altLang="en-US" sz="1100"/>
          </a:p>
        </p:txBody>
      </p:sp>
      <p:sp>
        <p:nvSpPr>
          <p:cNvPr id="41" name="Freeform 9"/>
          <p:cNvSpPr/>
          <p:nvPr/>
        </p:nvSpPr>
        <p:spPr>
          <a:xfrm>
            <a:off x="9082405" y="3012440"/>
            <a:ext cx="1358265" cy="78105"/>
          </a:xfrm>
          <a:custGeom>
            <a:avLst/>
            <a:gdLst/>
            <a:ahLst/>
            <a:cxnLst/>
            <a:rect l="l" t="t" r="r" b="b"/>
            <a:pathLst>
              <a:path w="1792744">
                <a:moveTo>
                  <a:pt x="0" y="0"/>
                </a:moveTo>
                <a:lnTo>
                  <a:pt x="1792744" y="0"/>
                </a:lnTo>
              </a:path>
            </a:pathLst>
          </a:custGeom>
          <a:solidFill>
            <a:srgbClr val="31BBFB"/>
          </a:solidFill>
          <a:ln w="19050">
            <a:solidFill>
              <a:srgbClr val="31BBF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" name="文本框 41"/>
          <p:cNvSpPr txBox="1"/>
          <p:nvPr/>
        </p:nvSpPr>
        <p:spPr>
          <a:xfrm>
            <a:off x="9201785" y="3429000"/>
            <a:ext cx="1099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n*2*224*224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gray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4870" y="1915160"/>
            <a:ext cx="5037455" cy="314896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100"/>
          </a:p>
        </p:txBody>
      </p:sp>
      <p:sp>
        <p:nvSpPr>
          <p:cNvPr id="18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1510" y="1915160"/>
            <a:ext cx="5038090" cy="3148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416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灰度图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7924800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上色图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63080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原图对比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olor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05" y="1915160"/>
            <a:ext cx="5038090" cy="3148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imagessssss\展示图片\gray1.jpggray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46140" y="1914525"/>
            <a:ext cx="5037455" cy="31496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00"/>
          </a:p>
        </p:txBody>
      </p:sp>
      <p:sp>
        <p:nvSpPr>
          <p:cNvPr id="18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Administrator\Desktop\imagessssss\展示图片\1.jpg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51510" y="1914525"/>
            <a:ext cx="5038090" cy="314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4800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灰度图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792543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上色图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63080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原图对比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:\Users\Administrator\Desktop\imagessssss\展示图片\color1.jpgcolor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46140" y="1915160"/>
            <a:ext cx="5036820" cy="3148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imagessssss\展示图片\gray2.jpggray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45505" y="1915160"/>
            <a:ext cx="5038090" cy="314896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sz="1100"/>
          </a:p>
        </p:txBody>
      </p:sp>
      <p:sp>
        <p:nvSpPr>
          <p:cNvPr id="18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Administrator\Desktop\imagessssss\展示图片\2.jpg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51510" y="1915160"/>
            <a:ext cx="5038090" cy="3148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3530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灰度图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792416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上色图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630805" y="1363345"/>
            <a:ext cx="1079500" cy="38163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sz="20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原图对比</a:t>
            </a:r>
            <a:endParaRPr lang="zh-CN" sz="20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C:\Users\Administrator\Desktop\imagessssss\展示图片\color2.jpgcolor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45505" y="1915160"/>
            <a:ext cx="5037455" cy="3148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479800" y="-25019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479800" y="38862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8439" y="2925191"/>
            <a:ext cx="5048822" cy="6496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5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zh-CN" altLang="en-US" sz="35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7300" y="762000"/>
            <a:ext cx="1408748" cy="9842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479800" y="-25019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479800" y="38862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8439" y="2925191"/>
            <a:ext cx="5048822" cy="6496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5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经验总结与不足</a:t>
            </a:r>
            <a:endParaRPr lang="zh-CN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067300" y="762000"/>
            <a:ext cx="1408748" cy="9842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901700" y="1460500"/>
            <a:ext cx="3223260" cy="3581400"/>
          </a:xfrm>
          <a:custGeom>
            <a:avLst/>
            <a:gdLst/>
            <a:ahLst/>
            <a:cxnLst/>
            <a:rect l="l" t="t" r="r" b="b"/>
            <a:pathLst>
              <a:path w="3223260" h="3581400">
                <a:moveTo>
                  <a:pt x="3223260" y="2686050"/>
                </a:moveTo>
                <a:lnTo>
                  <a:pt x="1611630" y="3581400"/>
                </a:lnTo>
                <a:lnTo>
                  <a:pt x="0" y="2686050"/>
                </a:lnTo>
                <a:lnTo>
                  <a:pt x="0" y="895350"/>
                </a:lnTo>
                <a:lnTo>
                  <a:pt x="1611630" y="0"/>
                </a:lnTo>
                <a:lnTo>
                  <a:pt x="3223260" y="895350"/>
                </a:lnTo>
                <a:lnTo>
                  <a:pt x="3223260" y="2686050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1917700" y="2362200"/>
            <a:ext cx="8724900" cy="1790700"/>
          </a:xfrm>
          <a:custGeom>
            <a:avLst/>
            <a:gdLst/>
            <a:ahLst/>
            <a:cxnLst/>
            <a:rect l="l" t="t" r="r" b="b"/>
            <a:pathLst>
              <a:path w="8724900" h="1790700">
                <a:moveTo>
                  <a:pt x="0" y="123575"/>
                </a:moveTo>
                <a:cubicBezTo>
                  <a:pt x="0" y="55327"/>
                  <a:pt x="55327" y="0"/>
                  <a:pt x="123575" y="0"/>
                </a:cubicBezTo>
                <a:lnTo>
                  <a:pt x="8601325" y="0"/>
                </a:lnTo>
                <a:cubicBezTo>
                  <a:pt x="8634099" y="0"/>
                  <a:pt x="8665531" y="13019"/>
                  <a:pt x="8688705" y="36194"/>
                </a:cubicBezTo>
                <a:cubicBezTo>
                  <a:pt x="8711881" y="59369"/>
                  <a:pt x="8724900" y="90801"/>
                  <a:pt x="8724900" y="123575"/>
                </a:cubicBezTo>
                <a:lnTo>
                  <a:pt x="8724900" y="1667125"/>
                </a:lnTo>
                <a:cubicBezTo>
                  <a:pt x="8724900" y="1699899"/>
                  <a:pt x="8711881" y="1731331"/>
                  <a:pt x="8688705" y="1754506"/>
                </a:cubicBezTo>
                <a:cubicBezTo>
                  <a:pt x="8665531" y="1777680"/>
                  <a:pt x="8634099" y="1790700"/>
                  <a:pt x="8601325" y="1790700"/>
                </a:cubicBezTo>
                <a:lnTo>
                  <a:pt x="123575" y="1790700"/>
                </a:lnTo>
                <a:cubicBezTo>
                  <a:pt x="90801" y="1790700"/>
                  <a:pt x="59369" y="1777680"/>
                  <a:pt x="36194" y="1754506"/>
                </a:cubicBezTo>
                <a:cubicBezTo>
                  <a:pt x="13019" y="1731331"/>
                  <a:pt x="0" y="1699899"/>
                  <a:pt x="0" y="1667125"/>
                </a:cubicBezTo>
                <a:lnTo>
                  <a:pt x="0" y="123575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2334260" y="2816860"/>
            <a:ext cx="1409065" cy="88201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实现过程的不足</a:t>
            </a:r>
            <a:endParaRPr lang="zh-CN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124960" y="2588006"/>
            <a:ext cx="5990082" cy="132524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41000"/>
              </a:lnSpc>
            </a:pPr>
            <a:r>
              <a:rPr lang="zh-CN" sz="20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本次未使用对抗生成网络作为网络架构，导致生成的图片不够真实，今后会尝试使用对抗生成网络去实现该项目。</a:t>
            </a:r>
            <a:endParaRPr lang="zh-CN" sz="200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经验总结与不足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901700" y="1460500"/>
            <a:ext cx="3223260" cy="3581400"/>
          </a:xfrm>
          <a:custGeom>
            <a:avLst/>
            <a:gdLst/>
            <a:ahLst/>
            <a:cxnLst/>
            <a:rect l="l" t="t" r="r" b="b"/>
            <a:pathLst>
              <a:path w="3223260" h="3581400">
                <a:moveTo>
                  <a:pt x="3223260" y="2686050"/>
                </a:moveTo>
                <a:lnTo>
                  <a:pt x="1611630" y="3581400"/>
                </a:lnTo>
                <a:lnTo>
                  <a:pt x="0" y="2686050"/>
                </a:lnTo>
                <a:lnTo>
                  <a:pt x="0" y="895350"/>
                </a:lnTo>
                <a:lnTo>
                  <a:pt x="1611630" y="0"/>
                </a:lnTo>
                <a:lnTo>
                  <a:pt x="3223260" y="895350"/>
                </a:lnTo>
                <a:lnTo>
                  <a:pt x="3223260" y="2686050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1917700" y="2362200"/>
            <a:ext cx="8724900" cy="1790700"/>
          </a:xfrm>
          <a:custGeom>
            <a:avLst/>
            <a:gdLst/>
            <a:ahLst/>
            <a:cxnLst/>
            <a:rect l="l" t="t" r="r" b="b"/>
            <a:pathLst>
              <a:path w="8724900" h="1790700">
                <a:moveTo>
                  <a:pt x="0" y="123575"/>
                </a:moveTo>
                <a:cubicBezTo>
                  <a:pt x="0" y="55327"/>
                  <a:pt x="55327" y="0"/>
                  <a:pt x="123575" y="0"/>
                </a:cubicBezTo>
                <a:lnTo>
                  <a:pt x="8601325" y="0"/>
                </a:lnTo>
                <a:cubicBezTo>
                  <a:pt x="8634099" y="0"/>
                  <a:pt x="8665531" y="13019"/>
                  <a:pt x="8688705" y="36194"/>
                </a:cubicBezTo>
                <a:cubicBezTo>
                  <a:pt x="8711881" y="59369"/>
                  <a:pt x="8724900" y="90801"/>
                  <a:pt x="8724900" y="123575"/>
                </a:cubicBezTo>
                <a:lnTo>
                  <a:pt x="8724900" y="1667125"/>
                </a:lnTo>
                <a:cubicBezTo>
                  <a:pt x="8724900" y="1699899"/>
                  <a:pt x="8711881" y="1731331"/>
                  <a:pt x="8688705" y="1754506"/>
                </a:cubicBezTo>
                <a:cubicBezTo>
                  <a:pt x="8665531" y="1777680"/>
                  <a:pt x="8634099" y="1790700"/>
                  <a:pt x="8601325" y="1790700"/>
                </a:cubicBezTo>
                <a:lnTo>
                  <a:pt x="123575" y="1790700"/>
                </a:lnTo>
                <a:cubicBezTo>
                  <a:pt x="90801" y="1790700"/>
                  <a:pt x="59369" y="1777680"/>
                  <a:pt x="36194" y="1754506"/>
                </a:cubicBezTo>
                <a:cubicBezTo>
                  <a:pt x="13019" y="1731331"/>
                  <a:pt x="0" y="1699899"/>
                  <a:pt x="0" y="1667125"/>
                </a:cubicBezTo>
                <a:lnTo>
                  <a:pt x="0" y="123575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2324100" y="2816860"/>
            <a:ext cx="1409065" cy="88201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实现结果的不足</a:t>
            </a:r>
            <a:endParaRPr lang="zh-CN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124960" y="2588006"/>
            <a:ext cx="5990082" cy="132524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41000"/>
              </a:lnSpc>
            </a:pPr>
            <a:r>
              <a:rPr lang="en-US" sz="20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只是单纯的通过提取图像特征为图像上色，生成的图像不够真实，并且当图像中所包含的细节很多时，无法完全还原细节。</a:t>
            </a:r>
            <a:endParaRPr lang="en-US" sz="200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经验总结与不足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901700" y="1460500"/>
            <a:ext cx="3223260" cy="3581400"/>
          </a:xfrm>
          <a:custGeom>
            <a:avLst/>
            <a:gdLst/>
            <a:ahLst/>
            <a:cxnLst/>
            <a:rect l="l" t="t" r="r" b="b"/>
            <a:pathLst>
              <a:path w="3223260" h="3581400">
                <a:moveTo>
                  <a:pt x="3223260" y="2686050"/>
                </a:moveTo>
                <a:lnTo>
                  <a:pt x="1611630" y="3581400"/>
                </a:lnTo>
                <a:lnTo>
                  <a:pt x="0" y="2686050"/>
                </a:lnTo>
                <a:lnTo>
                  <a:pt x="0" y="895350"/>
                </a:lnTo>
                <a:lnTo>
                  <a:pt x="1611630" y="0"/>
                </a:lnTo>
                <a:lnTo>
                  <a:pt x="3223260" y="895350"/>
                </a:lnTo>
                <a:lnTo>
                  <a:pt x="3223260" y="2686050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1917700" y="2362200"/>
            <a:ext cx="8724900" cy="1790700"/>
          </a:xfrm>
          <a:custGeom>
            <a:avLst/>
            <a:gdLst/>
            <a:ahLst/>
            <a:cxnLst/>
            <a:rect l="l" t="t" r="r" b="b"/>
            <a:pathLst>
              <a:path w="8724900" h="1790700">
                <a:moveTo>
                  <a:pt x="0" y="123575"/>
                </a:moveTo>
                <a:cubicBezTo>
                  <a:pt x="0" y="55327"/>
                  <a:pt x="55327" y="0"/>
                  <a:pt x="123575" y="0"/>
                </a:cubicBezTo>
                <a:lnTo>
                  <a:pt x="8601325" y="0"/>
                </a:lnTo>
                <a:cubicBezTo>
                  <a:pt x="8634099" y="0"/>
                  <a:pt x="8665531" y="13019"/>
                  <a:pt x="8688705" y="36194"/>
                </a:cubicBezTo>
                <a:cubicBezTo>
                  <a:pt x="8711881" y="59369"/>
                  <a:pt x="8724900" y="90801"/>
                  <a:pt x="8724900" y="123575"/>
                </a:cubicBezTo>
                <a:lnTo>
                  <a:pt x="8724900" y="1667125"/>
                </a:lnTo>
                <a:cubicBezTo>
                  <a:pt x="8724900" y="1699899"/>
                  <a:pt x="8711881" y="1731331"/>
                  <a:pt x="8688705" y="1754506"/>
                </a:cubicBezTo>
                <a:cubicBezTo>
                  <a:pt x="8665531" y="1777680"/>
                  <a:pt x="8634099" y="1790700"/>
                  <a:pt x="8601325" y="1790700"/>
                </a:cubicBezTo>
                <a:lnTo>
                  <a:pt x="123575" y="1790700"/>
                </a:lnTo>
                <a:cubicBezTo>
                  <a:pt x="90801" y="1790700"/>
                  <a:pt x="59369" y="1777680"/>
                  <a:pt x="36194" y="1754506"/>
                </a:cubicBezTo>
                <a:cubicBezTo>
                  <a:pt x="13019" y="1731331"/>
                  <a:pt x="0" y="1699899"/>
                  <a:pt x="0" y="1667125"/>
                </a:cubicBezTo>
                <a:lnTo>
                  <a:pt x="0" y="123575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2313940" y="2816860"/>
            <a:ext cx="1409065" cy="88201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实现结果的不足</a:t>
            </a:r>
            <a:endParaRPr lang="zh-CN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124960" y="2588006"/>
            <a:ext cx="5990082" cy="132524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41000"/>
              </a:lnSpc>
            </a:pPr>
            <a:r>
              <a:rPr lang="zh-CN" altLang="en-US" sz="20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最终的输出大小为</a:t>
            </a:r>
            <a:r>
              <a:rPr lang="en-US" altLang="zh-CN" sz="20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224*224</a:t>
            </a:r>
            <a:r>
              <a:rPr lang="zh-CN" altLang="en-US" sz="2000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的，但是一般图片都是长方形且分辨率较大，如果还原成原图片大小容易失真，即图片不清晰。</a:t>
            </a:r>
            <a:endParaRPr lang="zh-CN" altLang="en-US" sz="2000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经验总结与不足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13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感谢各大平台的支持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 descr="QQ截图201912120906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7220" y="1651635"/>
            <a:ext cx="2123440" cy="727710"/>
          </a:xfrm>
          <a:prstGeom prst="rect">
            <a:avLst/>
          </a:prstGeom>
        </p:spPr>
      </p:pic>
      <p:pic>
        <p:nvPicPr>
          <p:cNvPr id="15" name="图片 14" descr="QQ截图201912120906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75" y="3277870"/>
            <a:ext cx="1965325" cy="847090"/>
          </a:xfrm>
          <a:prstGeom prst="rect">
            <a:avLst/>
          </a:prstGeom>
        </p:spPr>
      </p:pic>
      <p:pic>
        <p:nvPicPr>
          <p:cNvPr id="16" name="图片 15" descr="QQ截图20191212091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25" y="3027680"/>
            <a:ext cx="1375410" cy="713740"/>
          </a:xfrm>
          <a:prstGeom prst="rect">
            <a:avLst/>
          </a:prstGeom>
        </p:spPr>
      </p:pic>
      <p:pic>
        <p:nvPicPr>
          <p:cNvPr id="17" name="图片 16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35" y="1892935"/>
            <a:ext cx="1725295" cy="783590"/>
          </a:xfrm>
          <a:prstGeom prst="rect">
            <a:avLst/>
          </a:prstGeom>
        </p:spPr>
      </p:pic>
      <p:pic>
        <p:nvPicPr>
          <p:cNvPr id="18" name="图片 17" descr="QQ截图201912120913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855" y="4124960"/>
            <a:ext cx="2705735" cy="1019175"/>
          </a:xfrm>
          <a:prstGeom prst="rect">
            <a:avLst/>
          </a:prstGeom>
        </p:spPr>
      </p:pic>
      <p:pic>
        <p:nvPicPr>
          <p:cNvPr id="19" name="图片 18" descr="u=476584483,365422411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" y="3859530"/>
            <a:ext cx="3064510" cy="1732915"/>
          </a:xfrm>
          <a:prstGeom prst="rect">
            <a:avLst/>
          </a:prstGeom>
        </p:spPr>
      </p:pic>
      <p:pic>
        <p:nvPicPr>
          <p:cNvPr id="20" name="图片 19" descr="QQ截图201912120915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030" y="1892935"/>
            <a:ext cx="1332230" cy="669925"/>
          </a:xfrm>
          <a:prstGeom prst="rect">
            <a:avLst/>
          </a:prstGeom>
        </p:spPr>
      </p:pic>
      <p:pic>
        <p:nvPicPr>
          <p:cNvPr id="21" name="图片 20" descr="u=1523119146,4052311145&amp;fm=214&amp;gp=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635" y="2720340"/>
            <a:ext cx="1822450" cy="1139190"/>
          </a:xfrm>
          <a:prstGeom prst="rect">
            <a:avLst/>
          </a:prstGeom>
        </p:spPr>
      </p:pic>
      <p:pic>
        <p:nvPicPr>
          <p:cNvPr id="23" name="图片 22" descr="QQ截图20191212092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5675" y="4608830"/>
            <a:ext cx="1914525" cy="800100"/>
          </a:xfrm>
          <a:prstGeom prst="rect">
            <a:avLst/>
          </a:prstGeom>
        </p:spPr>
      </p:pic>
      <p:pic>
        <p:nvPicPr>
          <p:cNvPr id="24" name="图片 23" descr="QQ截图201912120917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3020" y="1878965"/>
            <a:ext cx="11591925" cy="26244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4143" y="2550287"/>
            <a:ext cx="6219762" cy="7639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sz="4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r>
              <a:rPr lang="zh-CN" altLang="en-US" sz="48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聆听</a:t>
            </a:r>
            <a:endParaRPr lang="zh-CN" altLang="en-US" sz="48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0785" y="4286885"/>
            <a:ext cx="5464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hlinkClick r:id="rId2" tooltip=""/>
              </a:rPr>
              <a:t>http://127.0.0.1:5000/</a:t>
            </a:r>
            <a:endParaRPr lang="zh-CN" altLang="en-US" sz="28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7" name="TextBox 3"/>
          <p:cNvSpPr txBox="1"/>
          <p:nvPr/>
        </p:nvSpPr>
        <p:spPr>
          <a:xfrm>
            <a:off x="3251200" y="533400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043940" y="1047115"/>
            <a:ext cx="2540000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36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altLang="en-US" sz="36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" y="2036445"/>
            <a:ext cx="90506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从给黑白老照片上色出发，通过机器学习的方法，为黑白老照片智能上色，是对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灰度图像进行伪彩色化的过程。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043940" y="3188335"/>
            <a:ext cx="2540000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36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实际意义</a:t>
            </a:r>
            <a:endParaRPr lang="zh-CN" altLang="en-US" sz="36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3940" y="4177030"/>
            <a:ext cx="90506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着色之后的图像可以更好的表达图像的意义、增强图像的特征、提高人眼的认知，传递视觉的享受。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  <p:pic>
        <p:nvPicPr>
          <p:cNvPr id="4" name="SM-G9500_201912101020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2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1315" y="-2178050"/>
            <a:ext cx="4860290" cy="10180955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1043940" y="1163955"/>
            <a:ext cx="3830320" cy="667385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6000"/>
              </a:lnSpc>
            </a:pPr>
            <a:r>
              <a:rPr lang="zh-CN" altLang="en-US" sz="36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对个人的意义</a:t>
            </a:r>
            <a:endParaRPr lang="zh-CN" altLang="en-US" sz="3600" b="1">
              <a:solidFill>
                <a:srgbClr val="31BB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" y="2598420"/>
            <a:ext cx="4953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Jonathan Jones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有严重的色盲。这天，同样患有色盲症的校长借给他一副特殊的眼镜，让他第一次看到了充满色彩的世界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......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479800" y="-25019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479800" y="38862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8439" y="2925191"/>
            <a:ext cx="5048822" cy="6496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5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组内成员介绍</a:t>
            </a:r>
            <a:endParaRPr lang="zh-CN" altLang="en-US" sz="35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7300" y="762000"/>
            <a:ext cx="1408748" cy="9842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-469900" y="2400300"/>
            <a:ext cx="12115800" cy="373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-469900" y="1346200"/>
            <a:ext cx="1219200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-316865" y="-25400"/>
            <a:ext cx="12115165" cy="480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9" name="Freeform 1"/>
          <p:cNvSpPr/>
          <p:nvPr/>
        </p:nvSpPr>
        <p:spPr>
          <a:xfrm>
            <a:off x="4162425" y="1969135"/>
            <a:ext cx="1548765" cy="1718945"/>
          </a:xfrm>
          <a:custGeom>
            <a:avLst/>
            <a:gdLst/>
            <a:ahLst/>
            <a:cxnLst/>
            <a:rect l="l" t="t" r="r" b="b"/>
            <a:pathLst>
              <a:path w="1792932" h="1993685">
                <a:moveTo>
                  <a:pt x="1792932" y="1495264"/>
                </a:moveTo>
                <a:lnTo>
                  <a:pt x="896466" y="1993685"/>
                </a:lnTo>
                <a:lnTo>
                  <a:pt x="0" y="1495264"/>
                </a:lnTo>
                <a:lnTo>
                  <a:pt x="0" y="498421"/>
                </a:lnTo>
                <a:lnTo>
                  <a:pt x="896466" y="0"/>
                </a:lnTo>
                <a:lnTo>
                  <a:pt x="1792932" y="498421"/>
                </a:lnTo>
                <a:lnTo>
                  <a:pt x="1792932" y="14952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4359910" y="2601595"/>
            <a:ext cx="1154430" cy="4533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宋子豪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1"/>
          <p:cNvSpPr/>
          <p:nvPr/>
        </p:nvSpPr>
        <p:spPr>
          <a:xfrm>
            <a:off x="5711190" y="1969135"/>
            <a:ext cx="1548765" cy="1718945"/>
          </a:xfrm>
          <a:custGeom>
            <a:avLst/>
            <a:gdLst/>
            <a:ahLst/>
            <a:cxnLst/>
            <a:rect l="l" t="t" r="r" b="b"/>
            <a:pathLst>
              <a:path w="1792932" h="1993685">
                <a:moveTo>
                  <a:pt x="1792932" y="1495264"/>
                </a:moveTo>
                <a:lnTo>
                  <a:pt x="896466" y="1993685"/>
                </a:lnTo>
                <a:lnTo>
                  <a:pt x="0" y="1495264"/>
                </a:lnTo>
                <a:lnTo>
                  <a:pt x="0" y="498421"/>
                </a:lnTo>
                <a:lnTo>
                  <a:pt x="896466" y="0"/>
                </a:lnTo>
                <a:lnTo>
                  <a:pt x="1792932" y="498421"/>
                </a:lnTo>
                <a:lnTo>
                  <a:pt x="1792932" y="14952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6" name="Freeform 1"/>
          <p:cNvSpPr/>
          <p:nvPr/>
        </p:nvSpPr>
        <p:spPr>
          <a:xfrm>
            <a:off x="3391535" y="3249295"/>
            <a:ext cx="1548765" cy="1718945"/>
          </a:xfrm>
          <a:custGeom>
            <a:avLst/>
            <a:gdLst/>
            <a:ahLst/>
            <a:cxnLst/>
            <a:rect l="l" t="t" r="r" b="b"/>
            <a:pathLst>
              <a:path w="1792932" h="1993685">
                <a:moveTo>
                  <a:pt x="1792932" y="1495264"/>
                </a:moveTo>
                <a:lnTo>
                  <a:pt x="896466" y="1993685"/>
                </a:lnTo>
                <a:lnTo>
                  <a:pt x="0" y="1495264"/>
                </a:lnTo>
                <a:lnTo>
                  <a:pt x="0" y="498421"/>
                </a:lnTo>
                <a:lnTo>
                  <a:pt x="896466" y="0"/>
                </a:lnTo>
                <a:lnTo>
                  <a:pt x="1792932" y="498421"/>
                </a:lnTo>
                <a:lnTo>
                  <a:pt x="1792932" y="14952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7" name="Freeform 1"/>
          <p:cNvSpPr/>
          <p:nvPr/>
        </p:nvSpPr>
        <p:spPr>
          <a:xfrm>
            <a:off x="4940300" y="3249295"/>
            <a:ext cx="1548765" cy="1718945"/>
          </a:xfrm>
          <a:custGeom>
            <a:avLst/>
            <a:gdLst/>
            <a:ahLst/>
            <a:cxnLst/>
            <a:rect l="l" t="t" r="r" b="b"/>
            <a:pathLst>
              <a:path w="1792932" h="1993685">
                <a:moveTo>
                  <a:pt x="1792932" y="1495264"/>
                </a:moveTo>
                <a:lnTo>
                  <a:pt x="896466" y="1993685"/>
                </a:lnTo>
                <a:lnTo>
                  <a:pt x="0" y="1495264"/>
                </a:lnTo>
                <a:lnTo>
                  <a:pt x="0" y="498421"/>
                </a:lnTo>
                <a:lnTo>
                  <a:pt x="896466" y="0"/>
                </a:lnTo>
                <a:lnTo>
                  <a:pt x="1792932" y="498421"/>
                </a:lnTo>
                <a:lnTo>
                  <a:pt x="1792932" y="14952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8" name="Freeform 1"/>
          <p:cNvSpPr/>
          <p:nvPr/>
        </p:nvSpPr>
        <p:spPr>
          <a:xfrm>
            <a:off x="6489065" y="3249295"/>
            <a:ext cx="1548765" cy="1718945"/>
          </a:xfrm>
          <a:custGeom>
            <a:avLst/>
            <a:gdLst/>
            <a:ahLst/>
            <a:cxnLst/>
            <a:rect l="l" t="t" r="r" b="b"/>
            <a:pathLst>
              <a:path w="1792932" h="1993685">
                <a:moveTo>
                  <a:pt x="1792932" y="1495264"/>
                </a:moveTo>
                <a:lnTo>
                  <a:pt x="896466" y="1993685"/>
                </a:lnTo>
                <a:lnTo>
                  <a:pt x="0" y="1495264"/>
                </a:lnTo>
                <a:lnTo>
                  <a:pt x="0" y="498421"/>
                </a:lnTo>
                <a:lnTo>
                  <a:pt x="896466" y="0"/>
                </a:lnTo>
                <a:lnTo>
                  <a:pt x="1792932" y="498421"/>
                </a:lnTo>
                <a:lnTo>
                  <a:pt x="1792932" y="14952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1" name="TextBox 16"/>
          <p:cNvSpPr txBox="1"/>
          <p:nvPr/>
        </p:nvSpPr>
        <p:spPr>
          <a:xfrm>
            <a:off x="5908675" y="2601595"/>
            <a:ext cx="1154430" cy="4533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付春江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3588385" y="3881755"/>
            <a:ext cx="1154430" cy="4533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黄瑞如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5163820" y="3881755"/>
            <a:ext cx="1154430" cy="4533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张引硕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686550" y="3881755"/>
            <a:ext cx="1154430" cy="45339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高新月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3"/>
          <p:cNvSpPr txBox="1"/>
          <p:nvPr/>
        </p:nvSpPr>
        <p:spPr>
          <a:xfrm>
            <a:off x="3254375" y="655955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组内成员介绍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479800" y="-25019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479800" y="3886200"/>
            <a:ext cx="4606290" cy="5118100"/>
          </a:xfrm>
          <a:custGeom>
            <a:avLst/>
            <a:gdLst/>
            <a:ahLst/>
            <a:cxnLst/>
            <a:rect l="l" t="t" r="r" b="b"/>
            <a:pathLst>
              <a:path w="4606290" h="5118100">
                <a:moveTo>
                  <a:pt x="4606290" y="3838575"/>
                </a:moveTo>
                <a:lnTo>
                  <a:pt x="2303145" y="5118100"/>
                </a:lnTo>
                <a:lnTo>
                  <a:pt x="0" y="3838575"/>
                </a:lnTo>
                <a:lnTo>
                  <a:pt x="0" y="1279525"/>
                </a:lnTo>
                <a:lnTo>
                  <a:pt x="2303145" y="0"/>
                </a:lnTo>
                <a:lnTo>
                  <a:pt x="4606290" y="1279525"/>
                </a:lnTo>
                <a:lnTo>
                  <a:pt x="4606290" y="383857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58439" y="2925191"/>
            <a:ext cx="5048822" cy="64960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zh-CN" altLang="en-US" sz="35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具体实现流程</a:t>
            </a:r>
            <a:endParaRPr lang="zh-CN" altLang="en-US" sz="35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7300" y="762000"/>
            <a:ext cx="1408748" cy="9842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reeform 1"/>
          <p:cNvSpPr/>
          <p:nvPr/>
        </p:nvSpPr>
        <p:spPr>
          <a:xfrm>
            <a:off x="1981200" y="1943100"/>
            <a:ext cx="3136900" cy="92710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 rot="5400000">
            <a:off x="1308100" y="1651000"/>
            <a:ext cx="1356672" cy="1504555"/>
          </a:xfrm>
          <a:custGeom>
            <a:avLst/>
            <a:gdLst/>
            <a:ahLst/>
            <a:cxnLst/>
            <a:rect l="l" t="t" r="r" b="b"/>
            <a:pathLst>
              <a:path w="1356672" h="1504555">
                <a:moveTo>
                  <a:pt x="1356672" y="1128416"/>
                </a:moveTo>
                <a:lnTo>
                  <a:pt x="678336" y="1504555"/>
                </a:lnTo>
                <a:lnTo>
                  <a:pt x="0" y="1128416"/>
                </a:lnTo>
                <a:lnTo>
                  <a:pt x="0" y="376139"/>
                </a:lnTo>
                <a:lnTo>
                  <a:pt x="678336" y="0"/>
                </a:lnTo>
                <a:lnTo>
                  <a:pt x="1356672" y="376139"/>
                </a:lnTo>
                <a:lnTo>
                  <a:pt x="1356672" y="1128416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1231900" y="22352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Freeform 12"/>
          <p:cNvSpPr/>
          <p:nvPr/>
        </p:nvSpPr>
        <p:spPr>
          <a:xfrm>
            <a:off x="7188200" y="1930400"/>
            <a:ext cx="3136900" cy="92710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8" name="Freeform 13"/>
          <p:cNvSpPr/>
          <p:nvPr/>
        </p:nvSpPr>
        <p:spPr>
          <a:xfrm rot="5400000">
            <a:off x="6515100" y="1638300"/>
            <a:ext cx="1356672" cy="1504555"/>
          </a:xfrm>
          <a:custGeom>
            <a:avLst/>
            <a:gdLst/>
            <a:ahLst/>
            <a:cxnLst/>
            <a:rect l="l" t="t" r="r" b="b"/>
            <a:pathLst>
              <a:path w="1356672" h="1504555">
                <a:moveTo>
                  <a:pt x="1356672" y="1128416"/>
                </a:moveTo>
                <a:lnTo>
                  <a:pt x="678336" y="1504555"/>
                </a:lnTo>
                <a:lnTo>
                  <a:pt x="0" y="1128416"/>
                </a:lnTo>
                <a:lnTo>
                  <a:pt x="0" y="376139"/>
                </a:lnTo>
                <a:lnTo>
                  <a:pt x="678336" y="0"/>
                </a:lnTo>
                <a:lnTo>
                  <a:pt x="1356672" y="376139"/>
                </a:lnTo>
                <a:lnTo>
                  <a:pt x="1356672" y="1128416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19" name="TextBox 14"/>
          <p:cNvSpPr txBox="1"/>
          <p:nvPr/>
        </p:nvSpPr>
        <p:spPr>
          <a:xfrm>
            <a:off x="6438900" y="22225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Freeform 19"/>
          <p:cNvSpPr/>
          <p:nvPr/>
        </p:nvSpPr>
        <p:spPr>
          <a:xfrm>
            <a:off x="1968500" y="3937000"/>
            <a:ext cx="3136900" cy="92710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5" name="Freeform 20"/>
          <p:cNvSpPr/>
          <p:nvPr/>
        </p:nvSpPr>
        <p:spPr>
          <a:xfrm rot="5400000">
            <a:off x="1295400" y="3644900"/>
            <a:ext cx="1356672" cy="1504555"/>
          </a:xfrm>
          <a:custGeom>
            <a:avLst/>
            <a:gdLst/>
            <a:ahLst/>
            <a:cxnLst/>
            <a:rect l="l" t="t" r="r" b="b"/>
            <a:pathLst>
              <a:path w="1356672" h="1504555">
                <a:moveTo>
                  <a:pt x="1356672" y="1128416"/>
                </a:moveTo>
                <a:lnTo>
                  <a:pt x="678336" y="1504555"/>
                </a:lnTo>
                <a:lnTo>
                  <a:pt x="0" y="1128416"/>
                </a:lnTo>
                <a:lnTo>
                  <a:pt x="0" y="376139"/>
                </a:lnTo>
                <a:lnTo>
                  <a:pt x="678336" y="0"/>
                </a:lnTo>
                <a:lnTo>
                  <a:pt x="1356672" y="376139"/>
                </a:lnTo>
                <a:lnTo>
                  <a:pt x="1356672" y="1128416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6" name="TextBox 21"/>
          <p:cNvSpPr txBox="1"/>
          <p:nvPr/>
        </p:nvSpPr>
        <p:spPr>
          <a:xfrm>
            <a:off x="1219200" y="42291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三</a:t>
            </a: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Freeform 26"/>
          <p:cNvSpPr/>
          <p:nvPr/>
        </p:nvSpPr>
        <p:spPr>
          <a:xfrm>
            <a:off x="7175500" y="3924300"/>
            <a:ext cx="3136900" cy="927100"/>
          </a:xfrm>
          <a:custGeom>
            <a:avLst/>
            <a:gdLst/>
            <a:ahLst/>
            <a:cxnLst/>
            <a:rect l="l" t="t" r="r" b="b"/>
            <a:pathLst>
              <a:path w="3136900" h="927100">
                <a:moveTo>
                  <a:pt x="0" y="185420"/>
                </a:moveTo>
                <a:cubicBezTo>
                  <a:pt x="0" y="136244"/>
                  <a:pt x="19535" y="89081"/>
                  <a:pt x="54308" y="54308"/>
                </a:cubicBezTo>
                <a:cubicBezTo>
                  <a:pt x="89081" y="19535"/>
                  <a:pt x="136244" y="0"/>
                  <a:pt x="185420" y="0"/>
                </a:cubicBezTo>
                <a:lnTo>
                  <a:pt x="2951480" y="0"/>
                </a:lnTo>
                <a:cubicBezTo>
                  <a:pt x="3000656" y="0"/>
                  <a:pt x="3047819" y="19535"/>
                  <a:pt x="3082592" y="54308"/>
                </a:cubicBezTo>
                <a:cubicBezTo>
                  <a:pt x="3117365" y="89081"/>
                  <a:pt x="3136900" y="136244"/>
                  <a:pt x="3136900" y="185420"/>
                </a:cubicBezTo>
                <a:lnTo>
                  <a:pt x="3136900" y="741680"/>
                </a:lnTo>
                <a:cubicBezTo>
                  <a:pt x="3136900" y="790856"/>
                  <a:pt x="3117365" y="838019"/>
                  <a:pt x="3082592" y="872792"/>
                </a:cubicBezTo>
                <a:cubicBezTo>
                  <a:pt x="3047819" y="907565"/>
                  <a:pt x="3000656" y="927100"/>
                  <a:pt x="2951480" y="927100"/>
                </a:cubicBezTo>
                <a:lnTo>
                  <a:pt x="185420" y="927100"/>
                </a:lnTo>
                <a:cubicBezTo>
                  <a:pt x="83015" y="927100"/>
                  <a:pt x="0" y="844085"/>
                  <a:pt x="0" y="741680"/>
                </a:cubicBezTo>
                <a:lnTo>
                  <a:pt x="0" y="18542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2" name="Freeform 27"/>
          <p:cNvSpPr/>
          <p:nvPr/>
        </p:nvSpPr>
        <p:spPr>
          <a:xfrm rot="5400000">
            <a:off x="6502400" y="3632200"/>
            <a:ext cx="1356672" cy="1504555"/>
          </a:xfrm>
          <a:custGeom>
            <a:avLst/>
            <a:gdLst/>
            <a:ahLst/>
            <a:cxnLst/>
            <a:rect l="l" t="t" r="r" b="b"/>
            <a:pathLst>
              <a:path w="1356672" h="1504555">
                <a:moveTo>
                  <a:pt x="1356672" y="1128416"/>
                </a:moveTo>
                <a:lnTo>
                  <a:pt x="678336" y="1504555"/>
                </a:lnTo>
                <a:lnTo>
                  <a:pt x="0" y="1128416"/>
                </a:lnTo>
                <a:lnTo>
                  <a:pt x="0" y="376139"/>
                </a:lnTo>
                <a:lnTo>
                  <a:pt x="678336" y="0"/>
                </a:lnTo>
                <a:lnTo>
                  <a:pt x="1356672" y="376139"/>
                </a:lnTo>
                <a:lnTo>
                  <a:pt x="1356672" y="1128416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3" name="TextBox 28"/>
          <p:cNvSpPr txBox="1"/>
          <p:nvPr/>
        </p:nvSpPr>
        <p:spPr>
          <a:xfrm>
            <a:off x="6426200" y="4216400"/>
            <a:ext cx="1432496" cy="34607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四</a:t>
            </a:r>
            <a:r>
              <a:rPr lang="zh-CN" altLang="en-US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Freeform 4"/>
          <p:cNvSpPr/>
          <p:nvPr/>
        </p:nvSpPr>
        <p:spPr>
          <a:xfrm>
            <a:off x="5435600" y="-3302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31BBFB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9" name="Freeform 2"/>
          <p:cNvSpPr/>
          <p:nvPr/>
        </p:nvSpPr>
        <p:spPr>
          <a:xfrm>
            <a:off x="5435600" y="6134100"/>
            <a:ext cx="663834" cy="739534"/>
          </a:xfrm>
          <a:custGeom>
            <a:avLst/>
            <a:gdLst/>
            <a:ahLst/>
            <a:cxnLst/>
            <a:rect l="l" t="t" r="r" b="b"/>
            <a:pathLst>
              <a:path w="663834" h="739534">
                <a:moveTo>
                  <a:pt x="663834" y="554651"/>
                </a:moveTo>
                <a:lnTo>
                  <a:pt x="331917" y="739534"/>
                </a:lnTo>
                <a:lnTo>
                  <a:pt x="0" y="554651"/>
                </a:lnTo>
                <a:lnTo>
                  <a:pt x="0" y="184884"/>
                </a:lnTo>
                <a:lnTo>
                  <a:pt x="331917" y="0"/>
                </a:lnTo>
                <a:lnTo>
                  <a:pt x="663834" y="184884"/>
                </a:lnTo>
                <a:lnTo>
                  <a:pt x="663834" y="55465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1BBFB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40" name="TextBox 4"/>
          <p:cNvSpPr txBox="1"/>
          <p:nvPr/>
        </p:nvSpPr>
        <p:spPr>
          <a:xfrm>
            <a:off x="5486400" y="6235700"/>
            <a:ext cx="562229" cy="27432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en-US" sz="1400" b="1">
                <a:solidFill>
                  <a:srgbClr val="31BBFB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42" name="文本框 41"/>
          <p:cNvSpPr txBox="1"/>
          <p:nvPr/>
        </p:nvSpPr>
        <p:spPr>
          <a:xfrm>
            <a:off x="2814955" y="2036445"/>
            <a:ext cx="2056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了解项目实现的基本流程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62265" y="2036445"/>
            <a:ext cx="2362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分工实现一个小型的对抗生成网络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38755" y="4034155"/>
            <a:ext cx="2442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使用不同方式生成图片并查看效果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962265" y="4030980"/>
            <a:ext cx="2311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确定最终网络架构并加深网络和实现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3254375" y="655955"/>
            <a:ext cx="5048822" cy="66738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6000"/>
              </a:lnSpc>
            </a:pPr>
            <a:r>
              <a:rPr lang="zh-CN" altLang="en-US" sz="3600" b="1">
                <a:solidFill>
                  <a:srgbClr val="42464B"/>
                </a:solidFill>
                <a:latin typeface="微软雅黑" panose="020B0503020204020204" charset="-122"/>
                <a:ea typeface="微软雅黑" panose="020B0503020204020204" charset="-122"/>
              </a:rPr>
              <a:t>具体实现流程</a:t>
            </a:r>
            <a:endParaRPr lang="zh-CN" altLang="en-US" sz="3600" b="1">
              <a:solidFill>
                <a:srgbClr val="42464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4054*4245*682*68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REFSHAPE" val="429856116"/>
  <p:tag name="KSO_WM_UNIT_PLACING_PICTURE_USER_VIEWPORT" val="{&quot;height&quot;:9900,&quot;width&quot;:15840}"/>
</p:tagLst>
</file>

<file path=ppt/tags/tag3.xml><?xml version="1.0" encoding="utf-8"?>
<p:tagLst xmlns:p="http://schemas.openxmlformats.org/presentationml/2006/main">
  <p:tag name="REFSHAPE" val="429856116"/>
  <p:tag name="KSO_WM_UNIT_PLACING_PICTURE_USER_VIEWPORT" val="{&quot;height&quot;:9900,&quot;width&quot;:15840}"/>
</p:tagLst>
</file>

<file path=ppt/tags/tag4.xml><?xml version="1.0" encoding="utf-8"?>
<p:tagLst xmlns:p="http://schemas.openxmlformats.org/presentationml/2006/main">
  <p:tag name="REFSHAPE" val="429856116"/>
  <p:tag name="KSO_WM_UNIT_PLACING_PICTURE_USER_VIEWPORT" val="{&quot;height&quot;:9900,&quot;width&quot;:1584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</Words>
  <Application>WPS 演示</Application>
  <PresentationFormat>On-screen Show (4:3)</PresentationFormat>
  <Paragraphs>394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221</cp:revision>
  <dcterms:created xsi:type="dcterms:W3CDTF">2006-08-16T00:00:00Z</dcterms:created>
  <dcterms:modified xsi:type="dcterms:W3CDTF">2019-12-19T01:29:24Z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